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65" r:id="rId3"/>
    <p:sldId id="257" r:id="rId4"/>
    <p:sldId id="260" r:id="rId5"/>
    <p:sldId id="259" r:id="rId6"/>
    <p:sldId id="261" r:id="rId7"/>
    <p:sldId id="262" r:id="rId8"/>
    <p:sldId id="267" r:id="rId9"/>
    <p:sldId id="270" r:id="rId10"/>
    <p:sldId id="271" r:id="rId11"/>
    <p:sldId id="278" r:id="rId12"/>
    <p:sldId id="280" r:id="rId13"/>
    <p:sldId id="269" r:id="rId14"/>
    <p:sldId id="279" r:id="rId15"/>
    <p:sldId id="281" r:id="rId16"/>
    <p:sldId id="287" r:id="rId1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a Barolin" initials="NB" lastIdx="2" clrIdx="0"/>
  <p:cmAuthor id="1" name="Jessica Koman" initials="JRK" lastIdx="0" clrIdx="1"/>
  <p:cmAuthor id="2" name="susan lala" initials="sl" lastIdx="3" clrIdx="2"/>
  <p:cmAuthor id="3" name="Paola Sanmartin" initials="P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F21"/>
    <a:srgbClr val="AD4D23"/>
    <a:srgbClr val="A74B22"/>
    <a:srgbClr val="0065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44" autoAdjust="0"/>
    <p:restoredTop sz="51204" autoAdjust="0"/>
  </p:normalViewPr>
  <p:slideViewPr>
    <p:cSldViewPr snapToGrid="0" snapToObjects="1">
      <p:cViewPr varScale="1">
        <p:scale>
          <a:sx n="62" d="100"/>
          <a:sy n="62" d="100"/>
        </p:scale>
        <p:origin x="2846" y="24"/>
      </p:cViewPr>
      <p:guideLst>
        <p:guide orient="horz" pos="2160"/>
        <p:guide pos="2880"/>
      </p:guideLst>
    </p:cSldViewPr>
  </p:slideViewPr>
  <p:outlineViewPr>
    <p:cViewPr>
      <p:scale>
        <a:sx n="33" d="100"/>
        <a:sy n="33" d="100"/>
      </p:scale>
      <p:origin x="0" y="3528"/>
    </p:cViewPr>
  </p:outlineViewPr>
  <p:notesTextViewPr>
    <p:cViewPr>
      <p:scale>
        <a:sx n="100" d="100"/>
        <a:sy n="100" d="100"/>
      </p:scale>
      <p:origin x="0" y="0"/>
    </p:cViewPr>
  </p:notesTextViewPr>
  <p:notesViewPr>
    <p:cSldViewPr snapToGrid="0" snapToObjects="1">
      <p:cViewPr varScale="1">
        <p:scale>
          <a:sx n="67" d="100"/>
          <a:sy n="67" d="100"/>
        </p:scale>
        <p:origin x="-2994"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13019FD-40CD-2545-8FDF-E62C9A7FB37F}" type="datetimeFigureOut">
              <a:rPr lang="en-US" smtClean="0"/>
              <a:pPr/>
              <a:t>4/7/2020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37A9F9E-9FA5-D841-9AE7-AC208B62216C}" type="slidenum">
              <a:rPr lang="en-US" smtClean="0"/>
              <a:pPr/>
              <a:t>‹#›</a:t>
            </a:fld>
            <a:endParaRPr lang="en-US"/>
          </a:p>
        </p:txBody>
      </p:sp>
    </p:spTree>
    <p:extLst>
      <p:ext uri="{BB962C8B-B14F-4D97-AF65-F5344CB8AC3E}">
        <p14:creationId xmlns:p14="http://schemas.microsoft.com/office/powerpoint/2010/main" val="320315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BCC3CF8-58C1-6444-878D-9129F112768A}" type="datetimeFigureOut">
              <a:rPr lang="en-US" smtClean="0"/>
              <a:pPr/>
              <a:t>4/7/2020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2DE9FDD-D40D-5344-A6B0-47E859038B84}" type="slidenum">
              <a:rPr lang="en-US" smtClean="0"/>
              <a:pPr/>
              <a:t>‹#›</a:t>
            </a:fld>
            <a:endParaRPr lang="en-US"/>
          </a:p>
        </p:txBody>
      </p:sp>
    </p:spTree>
    <p:extLst>
      <p:ext uri="{BB962C8B-B14F-4D97-AF65-F5344CB8AC3E}">
        <p14:creationId xmlns:p14="http://schemas.microsoft.com/office/powerpoint/2010/main" val="3504363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Add your Action</a:t>
            </a:r>
            <a:r>
              <a:rPr lang="en-US" b="1" i="1" u="sng" baseline="0" dirty="0" smtClean="0"/>
              <a:t> Coalition logo in lower left corner</a:t>
            </a:r>
          </a:p>
          <a:p>
            <a:endParaRPr lang="en-US" b="1" i="1" u="sng" baseline="0" dirty="0" smtClean="0"/>
          </a:p>
          <a:p>
            <a:r>
              <a:rPr lang="en-US" b="1" i="1" u="sng" baseline="0" dirty="0" smtClean="0"/>
              <a:t>Please see the Sample Case for Support Messages document for additional information on using this presentation and tailoring messages for your state and your audience. </a:t>
            </a:r>
            <a:endParaRPr lang="en-US" b="1" i="1" u="sng"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a:t>
            </a:fld>
            <a:endParaRPr lang="en-US"/>
          </a:p>
        </p:txBody>
      </p:sp>
    </p:spTree>
    <p:extLst>
      <p:ext uri="{BB962C8B-B14F-4D97-AF65-F5344CB8AC3E}">
        <p14:creationId xmlns:p14="http://schemas.microsoft.com/office/powerpoint/2010/main" val="415087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u="sng" dirty="0" smtClean="0">
                <a:solidFill>
                  <a:srgbClr val="FF0000"/>
                </a:solidFill>
              </a:rPr>
              <a:t>Delete any  on slide and below that do not apply to your state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the specific needs of our state, we are focused on [#] core goals, drawn from </a:t>
            </a:r>
            <a:r>
              <a:rPr lang="en-US" sz="1200" b="0" kern="1200" dirty="0" smtClean="0">
                <a:solidFill>
                  <a:schemeClr val="tx1"/>
                </a:solidFill>
                <a:effectLst/>
                <a:latin typeface="+mn-lt"/>
                <a:ea typeface="+mn-ea"/>
                <a:cs typeface="+mn-cs"/>
              </a:rPr>
              <a:t>the Institute of Medicine report, </a:t>
            </a:r>
            <a:r>
              <a:rPr lang="en-US" sz="1200" b="0" i="1" kern="1200" dirty="0" smtClean="0">
                <a:solidFill>
                  <a:schemeClr val="tx1"/>
                </a:solidFill>
                <a:effectLst/>
                <a:latin typeface="+mn-lt"/>
                <a:ea typeface="+mn-ea"/>
                <a:cs typeface="+mn-cs"/>
              </a:rPr>
              <a:t>The Future of Nursing: Leading Change, Advancing Health</a:t>
            </a:r>
            <a:r>
              <a:rPr lang="en-US" sz="1200" b="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[shorten</a:t>
            </a:r>
            <a:r>
              <a:rPr lang="en-US" sz="1200" i="1" kern="1200" baseline="0" dirty="0" smtClean="0">
                <a:solidFill>
                  <a:schemeClr val="tx1"/>
                </a:solidFill>
                <a:effectLst/>
                <a:latin typeface="+mn-lt"/>
                <a:ea typeface="+mn-ea"/>
                <a:cs typeface="+mn-cs"/>
              </a:rPr>
              <a:t> to IOM’s Future of Nursing report if previously referenced]</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goals are:</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Advancing education.</a:t>
            </a:r>
            <a:r>
              <a:rPr lang="en-US" sz="1200" b="0" i="1" kern="1200" dirty="0" smtClean="0">
                <a:solidFill>
                  <a:schemeClr val="tx1"/>
                </a:solidFill>
                <a:effectLst/>
                <a:latin typeface="+mn-lt"/>
                <a:ea typeface="+mn-ea"/>
                <a:cs typeface="+mn-cs"/>
              </a:rPr>
              <a:t> We need to prepare our nursing workforce to serve growing and changing consumer needs in the future by strengthening and modernizing education and supporting a strong pipeline of future nurses. </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Removing barriers to care. </a:t>
            </a:r>
            <a:r>
              <a:rPr lang="en-US" sz="1200" b="0" i="1" kern="1200" dirty="0" smtClean="0">
                <a:solidFill>
                  <a:schemeClr val="tx1"/>
                </a:solidFill>
                <a:effectLst/>
                <a:latin typeface="+mn-lt"/>
                <a:ea typeface="+mn-ea"/>
                <a:cs typeface="+mn-cs"/>
              </a:rPr>
              <a:t>Outdated policies prevent consumers from full and open access to high-quality care.  By working to remove these unnecessary nursing-policy barriers, we will expand consumers’ access to care and reduce costs.</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Empowering nurses as leaders. </a:t>
            </a:r>
            <a:r>
              <a:rPr lang="en-US" sz="1200" b="0" i="1" kern="1200" dirty="0" smtClean="0">
                <a:solidFill>
                  <a:schemeClr val="tx1"/>
                </a:solidFill>
                <a:effectLst/>
                <a:latin typeface="+mn-lt"/>
                <a:ea typeface="+mn-ea"/>
                <a:cs typeface="+mn-cs"/>
              </a:rPr>
              <a:t>With more nurses in leadership positions across the health care sector—from board members and faculty to policymakers and hospital leaders—we will be better able to enact change that reflects the realities of the individuals, families and communities nurses serve.</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Promoting diversity. </a:t>
            </a:r>
            <a:r>
              <a:rPr lang="en-US" sz="1200" b="0" i="1" kern="1200" dirty="0" smtClean="0">
                <a:solidFill>
                  <a:schemeClr val="tx1"/>
                </a:solidFill>
                <a:effectLst/>
                <a:latin typeface="+mn-lt"/>
                <a:ea typeface="+mn-ea"/>
                <a:cs typeface="+mn-cs"/>
              </a:rPr>
              <a:t>Our work helps ensure that the nursing profession is equipped to provide culturally competent care in a variety of settings to an aging and more ethnically diverse population with more chronic illnesses. </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Fostering </a:t>
            </a:r>
            <a:r>
              <a:rPr lang="en-US" sz="1200" b="1" i="1" kern="1200" dirty="0" err="1" smtClean="0">
                <a:solidFill>
                  <a:schemeClr val="tx1"/>
                </a:solidFill>
                <a:effectLst/>
                <a:latin typeface="+mn-lt"/>
                <a:ea typeface="+mn-ea"/>
                <a:cs typeface="+mn-cs"/>
              </a:rPr>
              <a:t>interprofessional</a:t>
            </a:r>
            <a:r>
              <a:rPr lang="en-US" sz="1200" b="1" i="1" kern="1200" dirty="0" smtClean="0">
                <a:solidFill>
                  <a:schemeClr val="tx1"/>
                </a:solidFill>
                <a:effectLst/>
                <a:latin typeface="+mn-lt"/>
                <a:ea typeface="+mn-ea"/>
                <a:cs typeface="+mn-cs"/>
              </a:rPr>
              <a:t> collaboration. </a:t>
            </a:r>
            <a:r>
              <a:rPr lang="en-US" sz="1200" b="0" i="1" kern="1200" dirty="0" smtClean="0">
                <a:solidFill>
                  <a:schemeClr val="tx1"/>
                </a:solidFill>
                <a:effectLst/>
                <a:latin typeface="+mn-lt"/>
                <a:ea typeface="+mn-ea"/>
                <a:cs typeface="+mn-cs"/>
              </a:rPr>
              <a:t>When provider teams work together, they can offer higher-quality, more effective care.  We are working to promote a team-based approach to education and care that positions nurses as partners.</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i="1" kern="1200" dirty="0" smtClean="0">
                <a:solidFill>
                  <a:schemeClr val="tx1"/>
                </a:solidFill>
                <a:effectLst/>
                <a:latin typeface="+mn-lt"/>
                <a:ea typeface="+mn-ea"/>
                <a:cs typeface="+mn-cs"/>
              </a:rPr>
              <a:t>Bolstering workforce data.</a:t>
            </a:r>
            <a:r>
              <a:rPr lang="en-US" sz="1200" b="0" i="1" kern="1200" dirty="0" smtClean="0">
                <a:solidFill>
                  <a:schemeClr val="tx1"/>
                </a:solidFill>
                <a:effectLst/>
                <a:latin typeface="+mn-lt"/>
                <a:ea typeface="+mn-ea"/>
                <a:cs typeface="+mn-cs"/>
              </a:rPr>
              <a:t>  Building a nursing workforce able to meet current and emerging needs can only happen if we know what that workforce needs to look like.  We are creating tools that track our needs and our progress so that we can work toward the common goal of promoting a culture of health throughout [STATE].</a:t>
            </a:r>
            <a:endParaRPr lang="en-US" b="0" i="0" dirty="0" smtClean="0"/>
          </a:p>
        </p:txBody>
      </p:sp>
      <p:sp>
        <p:nvSpPr>
          <p:cNvPr id="4" name="Slide Number Placeholder 3"/>
          <p:cNvSpPr>
            <a:spLocks noGrp="1"/>
          </p:cNvSpPr>
          <p:nvPr>
            <p:ph type="sldNum" sz="quarter" idx="10"/>
          </p:nvPr>
        </p:nvSpPr>
        <p:spPr/>
        <p:txBody>
          <a:bodyPr/>
          <a:lstStyle/>
          <a:p>
            <a:fld id="{12DE9FDD-D40D-5344-A6B0-47E859038B84}" type="slidenum">
              <a:rPr lang="en-US" smtClean="0"/>
              <a:pPr/>
              <a:t>12</a:t>
            </a:fld>
            <a:endParaRPr lang="en-US"/>
          </a:p>
        </p:txBody>
      </p:sp>
    </p:spTree>
    <p:extLst>
      <p:ext uri="{BB962C8B-B14F-4D97-AF65-F5344CB8AC3E}">
        <p14:creationId xmlns:p14="http://schemas.microsoft.com/office/powerpoint/2010/main" val="51146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support will make a difference </a:t>
            </a:r>
            <a:r>
              <a:rPr lang="en-US" sz="1200" b="0" kern="1200" dirty="0" smtClean="0">
                <a:solidFill>
                  <a:schemeClr val="tx1"/>
                </a:solidFill>
                <a:effectLst/>
                <a:latin typeface="+mn-lt"/>
                <a:ea typeface="+mn-ea"/>
                <a:cs typeface="+mn-cs"/>
              </a:rPr>
              <a:t>to ensure </a:t>
            </a:r>
            <a:r>
              <a:rPr lang="en-US" sz="1200" kern="1200" dirty="0" smtClean="0">
                <a:solidFill>
                  <a:schemeClr val="tx1"/>
                </a:solidFill>
                <a:effectLst/>
                <a:latin typeface="+mn-lt"/>
                <a:ea typeface="+mn-ea"/>
                <a:cs typeface="+mn-cs"/>
              </a:rPr>
              <a:t>patients get the care they need, when and where they need it.</a:t>
            </a:r>
          </a:p>
          <a:p>
            <a:endParaRPr lang="en-US" dirty="0" smtClean="0"/>
          </a:p>
          <a:p>
            <a:r>
              <a:rPr lang="en-US" sz="1200" i="1" kern="1200" dirty="0" smtClean="0">
                <a:solidFill>
                  <a:schemeClr val="tx1"/>
                </a:solidFill>
                <a:effectLst/>
                <a:latin typeface="+mn-lt"/>
                <a:ea typeface="+mn-ea"/>
                <a:cs typeface="+mn-cs"/>
              </a:rPr>
              <a:t>[See the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Case for Support Materials resource guide for info on defining </a:t>
            </a:r>
            <a:r>
              <a:rPr lang="en-US" sz="1200" i="1" kern="1200" smtClean="0">
                <a:solidFill>
                  <a:schemeClr val="tx1"/>
                </a:solidFill>
                <a:effectLst/>
                <a:latin typeface="+mn-lt"/>
                <a:ea typeface="+mn-ea"/>
                <a:cs typeface="+mn-cs"/>
              </a:rPr>
              <a:t>giving priorities.]</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14</a:t>
            </a:fld>
            <a:endParaRPr lang="en-US"/>
          </a:p>
        </p:txBody>
      </p:sp>
    </p:spTree>
    <p:extLst>
      <p:ext uri="{BB962C8B-B14F-4D97-AF65-F5344CB8AC3E}">
        <p14:creationId xmlns:p14="http://schemas.microsoft.com/office/powerpoint/2010/main" val="380634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future of health care depends on the future of nursing, and the future of nursing depends on you. </a:t>
            </a:r>
          </a:p>
          <a:p>
            <a:endParaRPr lang="en-US" dirty="0" smtClean="0"/>
          </a:p>
          <a:p>
            <a:r>
              <a:rPr lang="en-US" b="1" dirty="0" smtClean="0"/>
              <a:t>NOTE:</a:t>
            </a:r>
          </a:p>
          <a:p>
            <a:endParaRPr lang="en-US" dirty="0" smtClean="0"/>
          </a:p>
          <a:p>
            <a:r>
              <a:rPr lang="en-US" dirty="0" smtClean="0"/>
              <a:t>If a prospect is still early in</a:t>
            </a:r>
            <a:r>
              <a:rPr lang="en-US" baseline="0" dirty="0" smtClean="0"/>
              <a:t> cultivation, delete this slide and conclude the presentation with discussion about where their interests align with the work of the Action Coalition.  </a:t>
            </a:r>
          </a:p>
          <a:p>
            <a:endParaRPr lang="en-US" baseline="0" dirty="0" smtClean="0"/>
          </a:p>
          <a:p>
            <a:r>
              <a:rPr lang="en-US" baseline="0" dirty="0" smtClean="0"/>
              <a:t>If you are presenting to a broad audience, keep this slide and conclude with:</a:t>
            </a:r>
          </a:p>
          <a:p>
            <a:r>
              <a:rPr lang="en-US" baseline="0" dirty="0" smtClean="0"/>
              <a:t>“We would love to talk more with you about how we can work together to advance nursing and improve health throughout our state.”</a:t>
            </a:r>
          </a:p>
          <a:p>
            <a:endParaRPr lang="en-US" baseline="0" dirty="0" smtClean="0"/>
          </a:p>
          <a:p>
            <a:r>
              <a:rPr lang="en-US" baseline="0" dirty="0" smtClean="0"/>
              <a:t>If a prospect has been fully cultivated and you are presenting this at a solicitation meeting, keep this slide and conclude with:</a:t>
            </a:r>
            <a:endParaRPr lang="en-US" dirty="0" smtClean="0"/>
          </a:p>
          <a:p>
            <a:r>
              <a:rPr lang="en-US" sz="1200" kern="1200" dirty="0" smtClean="0">
                <a:solidFill>
                  <a:schemeClr val="tx1"/>
                </a:solidFill>
                <a:effectLst/>
                <a:latin typeface="+mn-lt"/>
                <a:ea typeface="+mn-ea"/>
                <a:cs typeface="+mn-cs"/>
              </a:rPr>
              <a:t>Please join us in supporting our nurses—and ultimately patients throughout our state—with a $</a:t>
            </a:r>
            <a:r>
              <a:rPr lang="en-US" sz="1200" u="sng" kern="1200" dirty="0" smtClean="0">
                <a:solidFill>
                  <a:schemeClr val="tx1"/>
                </a:solidFill>
                <a:effectLst/>
                <a:latin typeface="+mn-lt"/>
                <a:ea typeface="+mn-ea"/>
                <a:cs typeface="+mn-cs"/>
              </a:rPr>
              <a:t>XX</a:t>
            </a:r>
            <a:r>
              <a:rPr lang="en-US" sz="1200" kern="1200" dirty="0" smtClean="0">
                <a:solidFill>
                  <a:schemeClr val="tx1"/>
                </a:solidFill>
                <a:effectLst/>
                <a:latin typeface="+mn-lt"/>
                <a:ea typeface="+mn-ea"/>
                <a:cs typeface="+mn-cs"/>
              </a:rPr>
              <a:t> gift to [ACTION COALITION].</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15</a:t>
            </a:fld>
            <a:endParaRPr lang="en-US"/>
          </a:p>
        </p:txBody>
      </p:sp>
    </p:spTree>
    <p:extLst>
      <p:ext uri="{BB962C8B-B14F-4D97-AF65-F5344CB8AC3E}">
        <p14:creationId xmlns:p14="http://schemas.microsoft.com/office/powerpoint/2010/main" val="169377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Health care is changing dramatically</a:t>
            </a:r>
            <a:r>
              <a:rPr lang="en-US" sz="1200" u="none" kern="1200" dirty="0" smtClean="0">
                <a:solidFill>
                  <a:schemeClr val="tx1"/>
                </a:solidFill>
                <a:effectLst/>
                <a:latin typeface="+mn-lt"/>
                <a:ea typeface="+mn-ea"/>
                <a:cs typeface="+mn-cs"/>
              </a:rPr>
              <a:t>—from the accessibility and high</a:t>
            </a:r>
            <a:r>
              <a:rPr lang="en-US" sz="1200" u="none" kern="1200" baseline="0" dirty="0" smtClean="0">
                <a:solidFill>
                  <a:schemeClr val="tx1"/>
                </a:solidFill>
                <a:effectLst/>
                <a:latin typeface="+mn-lt"/>
                <a:ea typeface="+mn-ea"/>
                <a:cs typeface="+mn-cs"/>
              </a:rPr>
              <a:t> cost </a:t>
            </a:r>
            <a:r>
              <a:rPr lang="en-US" sz="1200" u="none" kern="1200" dirty="0" smtClean="0">
                <a:solidFill>
                  <a:schemeClr val="tx1"/>
                </a:solidFill>
                <a:effectLst/>
                <a:latin typeface="+mn-lt"/>
                <a:ea typeface="+mn-ea"/>
                <a:cs typeface="+mn-cs"/>
              </a:rPr>
              <a:t>of care to the needs of a growing, aging and increasingly diverse patient population.  </a:t>
            </a:r>
          </a:p>
          <a:p>
            <a:r>
              <a:rPr lang="en-US" sz="1200" u="none" kern="1200" dirty="0" smtClean="0">
                <a:solidFill>
                  <a:schemeClr val="tx1"/>
                </a:solidFill>
                <a:effectLst/>
                <a:latin typeface="+mn-lt"/>
                <a:ea typeface="+mn-ea"/>
                <a:cs typeface="+mn-cs"/>
              </a:rPr>
              <a:t>More people are struggling with chronic diseases, exacerbated by difficulty accessing primary and preventive care.  Many people in [STATE] are insured for the first time and need to know how to navigate the complex health care system.</a:t>
            </a:r>
          </a:p>
          <a:p>
            <a:r>
              <a:rPr lang="en-US" sz="1200" kern="1200" dirty="0" smtClean="0">
                <a:solidFill>
                  <a:schemeClr val="tx1"/>
                </a:solidFill>
                <a:effectLst/>
                <a:latin typeface="+mn-lt"/>
                <a:ea typeface="+mn-ea"/>
                <a:cs typeface="+mn-cs"/>
              </a:rPr>
              <a:t>This time of change is also an important opportunity.  As a country, we are beginning to understand the vital importance of helping people get healthy and stay healthy, with more community-based health services and an emphasis on wellness and preventive care.</a:t>
            </a:r>
          </a:p>
        </p:txBody>
      </p:sp>
      <p:sp>
        <p:nvSpPr>
          <p:cNvPr id="4" name="Slide Number Placeholder 3"/>
          <p:cNvSpPr>
            <a:spLocks noGrp="1"/>
          </p:cNvSpPr>
          <p:nvPr>
            <p:ph type="sldNum" sz="quarter" idx="10"/>
          </p:nvPr>
        </p:nvSpPr>
        <p:spPr/>
        <p:txBody>
          <a:bodyPr/>
          <a:lstStyle/>
          <a:p>
            <a:fld id="{12DE9FDD-D40D-5344-A6B0-47E859038B84}" type="slidenum">
              <a:rPr lang="en-US" smtClean="0"/>
              <a:pPr/>
              <a:t>3</a:t>
            </a:fld>
            <a:endParaRPr lang="en-US"/>
          </a:p>
        </p:txBody>
      </p:sp>
    </p:spTree>
    <p:extLst>
      <p:ext uri="{BB962C8B-B14F-4D97-AF65-F5344CB8AC3E}">
        <p14:creationId xmlns:p14="http://schemas.microsoft.com/office/powerpoint/2010/main" val="276127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At this time of complex change, nurses have the potential to lead us through and help </a:t>
            </a:r>
            <a:r>
              <a:rPr lang="en-US" sz="1200" b="1" baseline="0" dirty="0" smtClean="0"/>
              <a:t> build healthy communities</a:t>
            </a:r>
            <a:r>
              <a:rPr lang="en-US" sz="1200" b="1" dirty="0" smtClean="0"/>
              <a:t>.</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largest segment of our health care workforce, nurses will have the greatest impact on whether our communities are healthier tomorrow than they are today.  </a:t>
            </a:r>
          </a:p>
          <a:p>
            <a:r>
              <a:rPr lang="en-US" sz="1200" kern="1200" dirty="0" smtClean="0">
                <a:solidFill>
                  <a:schemeClr val="tx1"/>
                </a:solidFill>
                <a:effectLst/>
                <a:latin typeface="+mn-lt"/>
                <a:ea typeface="+mn-ea"/>
                <a:cs typeface="+mn-cs"/>
              </a:rPr>
              <a:t>There’s a reason that, year after year, nurses are ranked as the country’s most trusted profession.</a:t>
            </a:r>
          </a:p>
          <a:p>
            <a:r>
              <a:rPr lang="en-US" sz="1200" kern="1200" dirty="0" smtClean="0">
                <a:solidFill>
                  <a:schemeClr val="tx1"/>
                </a:solidFill>
                <a:effectLst/>
                <a:latin typeface="+mn-lt"/>
                <a:ea typeface="+mn-ea"/>
                <a:cs typeface="+mn-cs"/>
              </a:rPr>
              <a:t>Nurses connect people to the care they need. </a:t>
            </a:r>
          </a:p>
          <a:p>
            <a:r>
              <a:rPr lang="en-US" sz="1200" kern="1200" dirty="0" smtClean="0">
                <a:solidFill>
                  <a:schemeClr val="tx1"/>
                </a:solidFill>
                <a:effectLst/>
                <a:latin typeface="+mn-lt"/>
                <a:ea typeface="+mn-ea"/>
                <a:cs typeface="+mn-cs"/>
              </a:rPr>
              <a:t>They lead, innovate and discover, all with the goal of improving care and supporting healthier communities.  </a:t>
            </a:r>
          </a:p>
          <a:p>
            <a:r>
              <a:rPr lang="en-US" sz="1200" kern="1200" dirty="0" smtClean="0">
                <a:solidFill>
                  <a:schemeClr val="tx1"/>
                </a:solidFill>
                <a:effectLst/>
                <a:latin typeface="+mn-lt"/>
                <a:ea typeface="+mn-ea"/>
                <a:cs typeface="+mn-cs"/>
              </a:rPr>
              <a:t>As the frontlines of high-quality care, they also put those new discoveries and innovative policies into practice.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Nurses have a unique role, giving them unique potential to lead us through the transformation of health care. </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NOTE:</a:t>
            </a:r>
            <a:r>
              <a:rPr lang="en-US" sz="1200" b="1" u="sng" kern="1200" baseline="0" dirty="0" smtClean="0">
                <a:solidFill>
                  <a:schemeClr val="tx1"/>
                </a:solidFill>
                <a:effectLst/>
                <a:latin typeface="+mn-lt"/>
                <a:ea typeface="+mn-ea"/>
                <a:cs typeface="+mn-cs"/>
              </a:rPr>
              <a:t> The case document includes additional audience-specific messages that you might substitute (or add) here based on who you are speaking with/presenting to.</a:t>
            </a:r>
            <a:endParaRPr lang="en-US" sz="1200" b="1"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DE9FDD-D40D-5344-A6B0-47E859038B84}" type="slidenum">
              <a:rPr lang="en-US" smtClean="0"/>
              <a:pPr/>
              <a:t>4</a:t>
            </a:fld>
            <a:endParaRPr lang="en-US"/>
          </a:p>
        </p:txBody>
      </p:sp>
    </p:spTree>
    <p:extLst>
      <p:ext uri="{BB962C8B-B14F-4D97-AF65-F5344CB8AC3E}">
        <p14:creationId xmlns:p14="http://schemas.microsoft.com/office/powerpoint/2010/main" val="347512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future of health care in [STATE] depends on the future of nursing.</a:t>
            </a:r>
            <a:r>
              <a:rPr lang="en-US" sz="1200" kern="1200" dirty="0" smtClean="0">
                <a:solidFill>
                  <a:schemeClr val="tx1"/>
                </a:solidFill>
                <a:effectLst/>
                <a:latin typeface="+mn-lt"/>
                <a:ea typeface="+mn-ea"/>
                <a:cs typeface="+mn-cs"/>
              </a:rPr>
              <a:t> </a:t>
            </a:r>
          </a:p>
          <a:p>
            <a:r>
              <a:rPr lang="en-US" sz="1200" b="0" u="none" kern="1200" dirty="0" smtClean="0">
                <a:solidFill>
                  <a:schemeClr val="tx1"/>
                </a:solidFill>
                <a:effectLst/>
                <a:latin typeface="+mn-lt"/>
                <a:ea typeface="+mn-ea"/>
                <a:cs typeface="+mn-cs"/>
              </a:rPr>
              <a:t>To address the health care challenges [STATE] is facing, we must equip nurses with the right tools and opportunities, whether they are pursuing an advanced degree, providing patient care or advocating for policy changes.</a:t>
            </a:r>
          </a:p>
          <a:p>
            <a:r>
              <a:rPr lang="en-US" sz="1200" b="0" u="none" kern="1200" dirty="0" smtClean="0">
                <a:solidFill>
                  <a:schemeClr val="tx1"/>
                </a:solidFill>
                <a:effectLst/>
                <a:latin typeface="+mn-lt"/>
                <a:ea typeface="+mn-ea"/>
                <a:cs typeface="+mn-cs"/>
              </a:rPr>
              <a:t>If we prepare our nurses for the health care system of tomorrow, they will lead us there.  </a:t>
            </a:r>
          </a:p>
          <a:p>
            <a:r>
              <a:rPr lang="en-US" sz="1200" b="0" u="none" kern="1200" dirty="0" smtClean="0">
                <a:solidFill>
                  <a:schemeClr val="tx1"/>
                </a:solidFill>
                <a:effectLst/>
                <a:latin typeface="+mn-lt"/>
                <a:ea typeface="+mn-ea"/>
                <a:cs typeface="+mn-cs"/>
              </a:rPr>
              <a:t>They will improve the health of our citizens, strengthen our economy and advance our state. </a:t>
            </a:r>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5</a:t>
            </a:fld>
            <a:endParaRPr lang="en-US"/>
          </a:p>
        </p:txBody>
      </p:sp>
    </p:spTree>
    <p:extLst>
      <p:ext uri="{BB962C8B-B14F-4D97-AF65-F5344CB8AC3E}">
        <p14:creationId xmlns:p14="http://schemas.microsoft.com/office/powerpoint/2010/main" val="259466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[NAME OF ACTION COALITION] is part of a nationwide, collaborative effort to advance the nursing profession, The </a:t>
            </a:r>
            <a:r>
              <a:rPr lang="en-US" sz="1200" b="1" i="1" kern="1200" dirty="0" smtClean="0">
                <a:solidFill>
                  <a:schemeClr val="tx1"/>
                </a:solidFill>
                <a:effectLst/>
                <a:latin typeface="+mn-lt"/>
                <a:ea typeface="+mn-ea"/>
                <a:cs typeface="+mn-cs"/>
              </a:rPr>
              <a:t>Future of Nursing: Campaign for Action.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Our </a:t>
            </a:r>
            <a:r>
              <a:rPr lang="en-US" sz="1200" kern="1200" dirty="0" smtClean="0">
                <a:solidFill>
                  <a:schemeClr val="tx1"/>
                </a:solidFill>
                <a:effectLst/>
                <a:latin typeface="+mn-lt"/>
                <a:ea typeface="+mn-ea"/>
                <a:cs typeface="+mn-cs"/>
              </a:rPr>
              <a:t>fundamental goal is to promote a culture of health, ensuring that patients get the care they need, when and where they need it.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can’t do that without nurses.</a:t>
            </a:r>
          </a:p>
          <a:p>
            <a:endParaRPr lang="en-US" dirty="0" smtClean="0"/>
          </a:p>
          <a:p>
            <a:r>
              <a:rPr lang="en-US" sz="1200" b="0" kern="1200" dirty="0" smtClean="0">
                <a:solidFill>
                  <a:schemeClr val="tx1"/>
                </a:solidFill>
                <a:effectLst/>
                <a:latin typeface="+mn-lt"/>
                <a:ea typeface="+mn-ea"/>
                <a:cs typeface="+mn-cs"/>
              </a:rPr>
              <a:t>The [NAME OF ACTION COALITION] is part of a nationwide, collaborative effort to advance the nursing profession, </a:t>
            </a:r>
            <a:r>
              <a:rPr lang="en-US" sz="1200" b="0" i="1" kern="1200" dirty="0" smtClean="0">
                <a:solidFill>
                  <a:schemeClr val="tx1"/>
                </a:solidFill>
                <a:effectLst/>
                <a:latin typeface="+mn-lt"/>
                <a:ea typeface="+mn-ea"/>
                <a:cs typeface="+mn-cs"/>
              </a:rPr>
              <a:t>The</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Future of Nursing: Campaign for Action.</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brought together a </a:t>
            </a:r>
            <a:r>
              <a:rPr lang="en-US" sz="1200" u="sng" kern="1200" dirty="0" smtClean="0">
                <a:solidFill>
                  <a:schemeClr val="tx1"/>
                </a:solidFill>
                <a:effectLst/>
                <a:latin typeface="+mn-lt"/>
                <a:ea typeface="+mn-ea"/>
                <a:cs typeface="+mn-cs"/>
              </a:rPr>
              <a:t>coalition of nurses, other health care providers, insurers, businesses, educators, researchers consumers and policymakers</a:t>
            </a:r>
            <a:r>
              <a:rPr lang="en-US" sz="1200" kern="1200" dirty="0" smtClean="0">
                <a:solidFill>
                  <a:schemeClr val="tx1"/>
                </a:solidFill>
                <a:effectLst/>
                <a:latin typeface="+mn-lt"/>
                <a:ea typeface="+mn-ea"/>
                <a:cs typeface="+mn-cs"/>
              </a:rPr>
              <a:t>.  All of these partners are committed to advancing nursing to ensure all [STATE] residents have access to high-quality, accessible, cost-effective care.</a:t>
            </a:r>
          </a:p>
          <a:p>
            <a:endParaRPr lang="en-US" sz="1200" b="0" u="none"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[Alternate second paragraph for Action Coalitions aligned with nursing workforce centers:]  </a:t>
            </a:r>
          </a:p>
          <a:p>
            <a:r>
              <a:rPr lang="en-US" sz="1200" kern="1200" dirty="0" smtClean="0">
                <a:solidFill>
                  <a:schemeClr val="tx1"/>
                </a:solidFill>
                <a:effectLst/>
                <a:latin typeface="+mn-lt"/>
                <a:ea typeface="+mn-ea"/>
                <a:cs typeface="+mn-cs"/>
              </a:rPr>
              <a:t>We are also an integral and integrated part of [NAME OF WORKFORCE CENTER].  Through this partnership, we bring together leaders from across the nursing field and the health care sector to ensure that our state’s nurses have the skills and knowledge to drive high-quality, accessible, cost-effective care for people across [STATE].</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6</a:t>
            </a:fld>
            <a:endParaRPr lang="en-US"/>
          </a:p>
        </p:txBody>
      </p:sp>
    </p:spTree>
    <p:extLst>
      <p:ext uri="{BB962C8B-B14F-4D97-AF65-F5344CB8AC3E}">
        <p14:creationId xmlns:p14="http://schemas.microsoft.com/office/powerpoint/2010/main" val="65788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support makes our work possible.</a:t>
            </a:r>
          </a:p>
          <a:p>
            <a:r>
              <a:rPr lang="en-US" dirty="0" smtClean="0"/>
              <a:t>The work we are all doing together depends on the support of corporate partners,</a:t>
            </a:r>
            <a:r>
              <a:rPr lang="en-US" baseline="0" dirty="0" smtClean="0"/>
              <a:t> foundations, and individual supporters.</a:t>
            </a:r>
          </a:p>
          <a:p>
            <a:endParaRPr lang="en-US" baseline="0" dirty="0" smtClean="0"/>
          </a:p>
          <a:p>
            <a:r>
              <a:rPr lang="en-US" b="1" i="1" u="sng" baseline="0" dirty="0" smtClean="0"/>
              <a:t>Note: Include a brief overview (~one sentence) about what philanthropy will allow your Action Coalition to do.</a:t>
            </a:r>
            <a:endParaRPr lang="en-US" b="1" i="1" u="sng"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7</a:t>
            </a:fld>
            <a:endParaRPr lang="en-US"/>
          </a:p>
        </p:txBody>
      </p:sp>
    </p:spTree>
    <p:extLst>
      <p:ext uri="{BB962C8B-B14F-4D97-AF65-F5344CB8AC3E}">
        <p14:creationId xmlns:p14="http://schemas.microsoft.com/office/powerpoint/2010/main" val="190314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tell you more about the work that</a:t>
            </a:r>
            <a:r>
              <a:rPr lang="en-US" baseline="0" dirty="0" smtClean="0"/>
              <a:t> we’re doing, but first I want to give you a sense of why that work is important here in [state].</a:t>
            </a:r>
          </a:p>
          <a:p>
            <a:endParaRPr lang="en-US" baseline="0" dirty="0" smtClean="0"/>
          </a:p>
          <a:p>
            <a:r>
              <a:rPr lang="en-US" baseline="0" dirty="0" smtClean="0"/>
              <a:t>The challenges we’re seeing nationally related to our population’s health are no less challenging here at home.</a:t>
            </a:r>
          </a:p>
          <a:p>
            <a:endParaRPr lang="en-US" b="1" u="sng" baseline="0" dirty="0" smtClean="0"/>
          </a:p>
          <a:p>
            <a:r>
              <a:rPr lang="en-US" b="1" i="1" u="sng" dirty="0" smtClean="0">
                <a:solidFill>
                  <a:srgbClr val="FF0000"/>
                </a:solidFill>
              </a:rPr>
              <a:t>What facts give a snapshot of the health of your state’s population and demand for care?  These could be:</a:t>
            </a:r>
          </a:p>
          <a:p>
            <a:pPr lvl="1"/>
            <a:r>
              <a:rPr lang="en-US" b="1" i="1" u="sng" dirty="0" smtClean="0">
                <a:solidFill>
                  <a:srgbClr val="FF0000"/>
                </a:solidFill>
              </a:rPr>
              <a:t>Disease incidence ratings</a:t>
            </a:r>
          </a:p>
          <a:p>
            <a:pPr lvl="1"/>
            <a:r>
              <a:rPr lang="en-US" b="1" i="1" u="sng" dirty="0" smtClean="0">
                <a:solidFill>
                  <a:srgbClr val="FF0000"/>
                </a:solidFill>
              </a:rPr>
              <a:t>ACA-related demand among newly insured</a:t>
            </a:r>
          </a:p>
          <a:p>
            <a:pPr lvl="1"/>
            <a:r>
              <a:rPr lang="en-US" b="1" i="1" u="sng" dirty="0" smtClean="0">
                <a:solidFill>
                  <a:srgbClr val="FF0000"/>
                </a:solidFill>
              </a:rPr>
              <a:t>Demographics, particularly population growth or significant senior population</a:t>
            </a:r>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9</a:t>
            </a:fld>
            <a:endParaRPr lang="en-US"/>
          </a:p>
        </p:txBody>
      </p:sp>
    </p:spTree>
    <p:extLst>
      <p:ext uri="{BB962C8B-B14F-4D97-AF65-F5344CB8AC3E}">
        <p14:creationId xmlns:p14="http://schemas.microsoft.com/office/powerpoint/2010/main" val="175341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same time, systematic challenges such as [XX] prevent us from adequately addressing the changing and rising demand for care in our state.</a:t>
            </a:r>
          </a:p>
          <a:p>
            <a:endParaRPr lang="en-US" baseline="0" dirty="0" smtClean="0"/>
          </a:p>
          <a:p>
            <a:r>
              <a:rPr lang="en-US" sz="1200" b="1" i="1" u="sng" kern="1200" dirty="0" smtClean="0">
                <a:solidFill>
                  <a:schemeClr val="tx1"/>
                </a:solidFill>
                <a:effectLst/>
                <a:latin typeface="+mn-lt"/>
                <a:ea typeface="+mn-ea"/>
                <a:cs typeface="+mn-cs"/>
              </a:rPr>
              <a:t>What facts “make the case” for the importance of nurses in your state?  These could be:</a:t>
            </a:r>
            <a:endParaRPr lang="en-US" sz="1200" u="sng" kern="1200" dirty="0" smtClean="0">
              <a:solidFill>
                <a:schemeClr val="tx1"/>
              </a:solidFill>
              <a:effectLst/>
              <a:latin typeface="+mn-lt"/>
              <a:ea typeface="+mn-ea"/>
              <a:cs typeface="+mn-cs"/>
            </a:endParaRPr>
          </a:p>
          <a:p>
            <a:pPr lvl="0"/>
            <a:r>
              <a:rPr lang="en-US" sz="1200" b="1" i="1" u="sng" kern="1200" dirty="0" smtClean="0">
                <a:solidFill>
                  <a:schemeClr val="tx1"/>
                </a:solidFill>
                <a:effectLst/>
                <a:latin typeface="+mn-lt"/>
                <a:ea typeface="+mn-ea"/>
                <a:cs typeface="+mn-cs"/>
              </a:rPr>
              <a:t>Nursing shortages</a:t>
            </a:r>
            <a:endParaRPr lang="en-US" sz="1200" u="sng" kern="1200" dirty="0" smtClean="0">
              <a:solidFill>
                <a:schemeClr val="tx1"/>
              </a:solidFill>
              <a:effectLst/>
              <a:latin typeface="+mn-lt"/>
              <a:ea typeface="+mn-ea"/>
              <a:cs typeface="+mn-cs"/>
            </a:endParaRPr>
          </a:p>
          <a:p>
            <a:pPr lvl="0"/>
            <a:r>
              <a:rPr lang="en-US" sz="1200" b="1" i="1" u="sng" kern="1200" dirty="0" smtClean="0">
                <a:solidFill>
                  <a:schemeClr val="tx1"/>
                </a:solidFill>
                <a:effectLst/>
                <a:latin typeface="+mn-lt"/>
                <a:ea typeface="+mn-ea"/>
                <a:cs typeface="+mn-cs"/>
              </a:rPr>
              <a:t>Nursing faculty shortages</a:t>
            </a:r>
            <a:endParaRPr lang="en-US" sz="1200" u="sng" kern="1200" dirty="0" smtClean="0">
              <a:solidFill>
                <a:schemeClr val="tx1"/>
              </a:solidFill>
              <a:effectLst/>
              <a:latin typeface="+mn-lt"/>
              <a:ea typeface="+mn-ea"/>
              <a:cs typeface="+mn-cs"/>
            </a:endParaRPr>
          </a:p>
          <a:p>
            <a:pPr lvl="0"/>
            <a:r>
              <a:rPr lang="en-US" sz="1200" b="1" i="1" u="sng" kern="1200" dirty="0" smtClean="0">
                <a:solidFill>
                  <a:schemeClr val="tx1"/>
                </a:solidFill>
                <a:effectLst/>
                <a:latin typeface="+mn-lt"/>
                <a:ea typeface="+mn-ea"/>
                <a:cs typeface="+mn-cs"/>
              </a:rPr>
              <a:t>Primary care physician shortages</a:t>
            </a:r>
            <a:endParaRPr lang="en-US" sz="1200" u="sng" kern="1200" dirty="0" smtClean="0">
              <a:solidFill>
                <a:schemeClr val="tx1"/>
              </a:solidFill>
              <a:effectLst/>
              <a:latin typeface="+mn-lt"/>
              <a:ea typeface="+mn-ea"/>
              <a:cs typeface="+mn-cs"/>
            </a:endParaRPr>
          </a:p>
          <a:p>
            <a:pPr lvl="0"/>
            <a:r>
              <a:rPr lang="en-US" sz="1200" b="1" i="1" u="sng" kern="1200" dirty="0" smtClean="0">
                <a:solidFill>
                  <a:schemeClr val="tx1"/>
                </a:solidFill>
                <a:effectLst/>
                <a:latin typeface="+mn-lt"/>
                <a:ea typeface="+mn-ea"/>
                <a:cs typeface="+mn-cs"/>
              </a:rPr>
              <a:t>Policy challenges, such as barriers to practice</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10</a:t>
            </a:fld>
            <a:endParaRPr lang="en-US"/>
          </a:p>
        </p:txBody>
      </p:sp>
    </p:spTree>
    <p:extLst>
      <p:ext uri="{BB962C8B-B14F-4D97-AF65-F5344CB8AC3E}">
        <p14:creationId xmlns:p14="http://schemas.microsoft.com/office/powerpoint/2010/main" val="402084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FF0000"/>
                </a:solidFill>
              </a:rPr>
              <a:t>If your Action Coalition has its own vision/mission, insert it here.  Otherwise, use the Campaign’s vision.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[Action Coalition name] was established to ensure that our state is ready to meet the health care needs of our population</a:t>
            </a:r>
            <a:r>
              <a:rPr lang="en-US" baseline="0" dirty="0" smtClean="0"/>
              <a:t> today, tomorrow and well into the future.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drives our work is the</a:t>
            </a:r>
            <a:r>
              <a:rPr lang="en-US" baseline="0" dirty="0" smtClean="0"/>
              <a:t> </a:t>
            </a:r>
            <a:r>
              <a:rPr lang="en-US" dirty="0" smtClean="0"/>
              <a:t>vision that [</a:t>
            </a:r>
            <a:r>
              <a:rPr lang="en-US" dirty="0" smtClean="0">
                <a:latin typeface="Arial" pitchFamily="34" charset="0"/>
                <a:ea typeface="ＭＳ Ｐゴシック" pitchFamily="34" charset="-128"/>
                <a:cs typeface="Arial" pitchFamily="34" charset="0"/>
              </a:rPr>
              <a:t>everyone in America can live a healthier life, supported by a system in which nurses are essential partners in providing care and promoting health.]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mentioned earlier that we are part of </a:t>
            </a:r>
            <a:r>
              <a:rPr lang="en-US" i="1" baseline="0" dirty="0" smtClean="0"/>
              <a:t>The Future of Nursing: Campaign for Action</a:t>
            </a:r>
            <a:r>
              <a:rPr lang="en-US" i="0" baseline="0" dirty="0" smtClean="0"/>
              <a:t>.  This initiative was established to carry out the recommendations of the landmark </a:t>
            </a:r>
            <a:r>
              <a:rPr lang="en-US" sz="1200" b="0" kern="1200" dirty="0" smtClean="0">
                <a:solidFill>
                  <a:schemeClr val="tx1"/>
                </a:solidFill>
                <a:effectLst/>
                <a:latin typeface="+mn-lt"/>
                <a:ea typeface="+mn-ea"/>
                <a:cs typeface="+mn-cs"/>
              </a:rPr>
              <a:t>Institute of Medicine report, </a:t>
            </a:r>
            <a:r>
              <a:rPr lang="en-US" sz="1200" b="0" i="1" kern="1200" dirty="0" smtClean="0">
                <a:solidFill>
                  <a:schemeClr val="tx1"/>
                </a:solidFill>
                <a:effectLst/>
                <a:latin typeface="+mn-lt"/>
                <a:ea typeface="+mn-ea"/>
                <a:cs typeface="+mn-cs"/>
              </a:rPr>
              <a:t>The Future of Nursing: Leading Change, Advancing Health</a:t>
            </a:r>
            <a:r>
              <a:rPr lang="en-US" sz="1200" b="0" kern="1200" dirty="0" smtClean="0">
                <a:solidFill>
                  <a:schemeClr val="tx1"/>
                </a:solidFill>
                <a:effectLst/>
                <a:latin typeface="+mn-lt"/>
                <a:ea typeface="+mn-ea"/>
                <a:cs typeface="+mn-cs"/>
              </a:rPr>
              <a:t>. </a:t>
            </a:r>
            <a:endParaRPr lang="en-US" i="1" dirty="0" smtClean="0"/>
          </a:p>
          <a:p>
            <a:endParaRPr lang="en-US" dirty="0" smtClean="0"/>
          </a:p>
          <a:p>
            <a:r>
              <a:rPr lang="en-US" dirty="0" smtClean="0"/>
              <a:t>So how do we carry out our vision?</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11</a:t>
            </a:fld>
            <a:endParaRPr lang="en-US"/>
          </a:p>
        </p:txBody>
      </p:sp>
    </p:spTree>
    <p:extLst>
      <p:ext uri="{BB962C8B-B14F-4D97-AF65-F5344CB8AC3E}">
        <p14:creationId xmlns:p14="http://schemas.microsoft.com/office/powerpoint/2010/main" val="276538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84421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71D39-30AA-3F41-98A6-BAADA32F1009}" type="datetimeFigureOut">
              <a:rPr lang="en-US" smtClean="0"/>
              <a:pPr/>
              <a:t>4/7/2020</a:t>
            </a:fld>
            <a:endParaRPr lang="en-US"/>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401015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71D39-30AA-3F41-98A6-BAADA32F1009}" type="datetimeFigureOut">
              <a:rPr lang="en-US" smtClean="0"/>
              <a:pPr/>
              <a:t>4/7/2020</a:t>
            </a:fld>
            <a:endParaRPr lang="en-US"/>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92630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2395285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71D39-30AA-3F41-98A6-BAADA32F1009}" type="datetimeFigureOut">
              <a:rPr lang="en-US" smtClean="0"/>
              <a:pPr/>
              <a:t>4/7/2020</a:t>
            </a:fld>
            <a:endParaRPr lang="en-US"/>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24817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171D39-30AA-3F41-98A6-BAADA32F1009}" type="datetimeFigureOut">
              <a:rPr lang="en-US" smtClean="0"/>
              <a:pPr/>
              <a:t>4/7/2020</a:t>
            </a:fld>
            <a:endParaRPr lang="en-US"/>
          </a:p>
        </p:txBody>
      </p:sp>
      <p:sp>
        <p:nvSpPr>
          <p:cNvPr id="6" name="Footer Placeholder 5"/>
          <p:cNvSpPr>
            <a:spLocks noGrp="1"/>
          </p:cNvSpPr>
          <p:nvPr>
            <p:ph type="ftr" sz="quarter" idx="11"/>
          </p:nvPr>
        </p:nvSpPr>
        <p:spPr>
          <a:xfrm>
            <a:off x="3124200" y="634942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312428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171D39-30AA-3F41-98A6-BAADA32F1009}" type="datetimeFigureOut">
              <a:rPr lang="en-US" smtClean="0"/>
              <a:pPr/>
              <a:t>4/7/2020</a:t>
            </a:fld>
            <a:endParaRPr lang="en-US"/>
          </a:p>
        </p:txBody>
      </p:sp>
      <p:sp>
        <p:nvSpPr>
          <p:cNvPr id="8" name="Footer Placeholder 7"/>
          <p:cNvSpPr>
            <a:spLocks noGrp="1"/>
          </p:cNvSpPr>
          <p:nvPr>
            <p:ph type="ftr" sz="quarter" idx="11"/>
          </p:nvPr>
        </p:nvSpPr>
        <p:spPr>
          <a:xfrm>
            <a:off x="3124200" y="634942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91867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171D39-30AA-3F41-98A6-BAADA32F1009}" type="datetimeFigureOut">
              <a:rPr lang="en-US" smtClean="0"/>
              <a:pPr/>
              <a:t>4/7/2020</a:t>
            </a:fld>
            <a:endParaRPr lang="en-US"/>
          </a:p>
        </p:txBody>
      </p:sp>
      <p:sp>
        <p:nvSpPr>
          <p:cNvPr id="4" name="Footer Placeholder 3"/>
          <p:cNvSpPr>
            <a:spLocks noGrp="1"/>
          </p:cNvSpPr>
          <p:nvPr>
            <p:ph type="ftr" sz="quarter" idx="11"/>
          </p:nvPr>
        </p:nvSpPr>
        <p:spPr>
          <a:xfrm>
            <a:off x="3124200" y="634942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52997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71D39-30AA-3F41-98A6-BAADA32F1009}" type="datetimeFigureOut">
              <a:rPr lang="en-US" smtClean="0"/>
              <a:pPr/>
              <a:t>4/7/2020</a:t>
            </a:fld>
            <a:endParaRPr lang="en-US"/>
          </a:p>
        </p:txBody>
      </p:sp>
      <p:sp>
        <p:nvSpPr>
          <p:cNvPr id="3" name="Footer Placeholder 2"/>
          <p:cNvSpPr>
            <a:spLocks noGrp="1"/>
          </p:cNvSpPr>
          <p:nvPr>
            <p:ph type="ftr" sz="quarter" idx="11"/>
          </p:nvPr>
        </p:nvSpPr>
        <p:spPr>
          <a:xfrm>
            <a:off x="3124200" y="634942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146793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71D39-30AA-3F41-98A6-BAADA32F1009}" type="datetimeFigureOut">
              <a:rPr lang="en-US" smtClean="0"/>
              <a:pPr/>
              <a:t>4/7/2020</a:t>
            </a:fld>
            <a:endParaRPr lang="en-US"/>
          </a:p>
        </p:txBody>
      </p:sp>
      <p:sp>
        <p:nvSpPr>
          <p:cNvPr id="6" name="Footer Placeholder 5"/>
          <p:cNvSpPr>
            <a:spLocks noGrp="1"/>
          </p:cNvSpPr>
          <p:nvPr>
            <p:ph type="ftr" sz="quarter" idx="11"/>
          </p:nvPr>
        </p:nvSpPr>
        <p:spPr>
          <a:xfrm>
            <a:off x="3124200" y="634942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2121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71D39-30AA-3F41-98A6-BAADA32F1009}" type="datetimeFigureOut">
              <a:rPr lang="en-US" smtClean="0"/>
              <a:pPr/>
              <a:t>4/7/2020</a:t>
            </a:fld>
            <a:endParaRPr lang="en-US"/>
          </a:p>
        </p:txBody>
      </p:sp>
      <p:sp>
        <p:nvSpPr>
          <p:cNvPr id="6" name="Footer Placeholder 5"/>
          <p:cNvSpPr>
            <a:spLocks noGrp="1"/>
          </p:cNvSpPr>
          <p:nvPr>
            <p:ph type="ftr" sz="quarter" idx="11"/>
          </p:nvPr>
        </p:nvSpPr>
        <p:spPr>
          <a:xfrm>
            <a:off x="3124200" y="634942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12150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0474" y="318454"/>
            <a:ext cx="7936326" cy="6552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0473" y="1600200"/>
            <a:ext cx="793350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774" y="6388100"/>
            <a:ext cx="1975026" cy="333375"/>
          </a:xfrm>
          <a:prstGeom prst="rect">
            <a:avLst/>
          </a:prstGeom>
        </p:spPr>
        <p:txBody>
          <a:bodyPr vert="horz" lIns="91440" tIns="45720" rIns="91440" bIns="45720" rtlCol="0" anchor="ctr"/>
          <a:lstStyle>
            <a:lvl1pPr algn="l">
              <a:defRPr sz="1200">
                <a:solidFill>
                  <a:schemeClr val="tx1">
                    <a:tint val="75000"/>
                  </a:schemeClr>
                </a:solidFill>
              </a:defRPr>
            </a:lvl1pPr>
          </a:lstStyle>
          <a:p>
            <a:fld id="{31171D39-30AA-3F41-98A6-BAADA32F1009}" type="datetimeFigureOut">
              <a:rPr lang="en-US" smtClean="0"/>
              <a:pPr/>
              <a:t>4/7/2020</a:t>
            </a:fld>
            <a:endParaRPr lang="en-US"/>
          </a:p>
        </p:txBody>
      </p:sp>
      <p:sp>
        <p:nvSpPr>
          <p:cNvPr id="7" name="Rectangle 6"/>
          <p:cNvSpPr/>
          <p:nvPr userDrawn="1"/>
        </p:nvSpPr>
        <p:spPr>
          <a:xfrm>
            <a:off x="454377" y="6388100"/>
            <a:ext cx="8184444" cy="342900"/>
          </a:xfrm>
          <a:prstGeom prst="rect">
            <a:avLst/>
          </a:prstGeom>
          <a:solidFill>
            <a:schemeClr val="bg1"/>
          </a:solid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54377" y="318454"/>
            <a:ext cx="8184444" cy="655213"/>
          </a:xfrm>
          <a:prstGeom prst="rect">
            <a:avLst/>
          </a:prstGeom>
          <a:no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479778" y="318454"/>
            <a:ext cx="0" cy="6412546"/>
          </a:xfrm>
          <a:prstGeom prst="line">
            <a:avLst/>
          </a:prstGeom>
          <a:ln w="76200" cmpd="sng">
            <a:solidFill>
              <a:srgbClr val="0065A4"/>
            </a:solidFill>
          </a:ln>
        </p:spPr>
        <p:style>
          <a:lnRef idx="2">
            <a:schemeClr val="accent1"/>
          </a:lnRef>
          <a:fillRef idx="0">
            <a:schemeClr val="accent1"/>
          </a:fillRef>
          <a:effectRef idx="1">
            <a:schemeClr val="accent1"/>
          </a:effectRef>
          <a:fontRef idx="minor">
            <a:schemeClr val="tx1"/>
          </a:fontRef>
        </p:style>
      </p:cxnSp>
      <p:pic>
        <p:nvPicPr>
          <p:cNvPr id="11" name="Picture 15" descr="CFA_CCNA_4cNOTAG FIN2.eps"/>
          <p:cNvPicPr>
            <a:picLocks noChangeAspect="1"/>
          </p:cNvPicPr>
          <p:nvPr userDrawn="1"/>
        </p:nvPicPr>
        <p:blipFill>
          <a:blip r:embed="rId13" cstate="print">
            <a:extLst>
              <a:ext uri="{28A0092B-C50C-407E-A947-70E740481C1C}">
                <a14:useLocalDpi xmlns:a14="http://schemas.microsoft.com/office/drawing/2010/main"/>
              </a:ext>
            </a:extLst>
          </a:blip>
          <a:srcRect r="37883"/>
          <a:stretch>
            <a:fillRect/>
          </a:stretch>
        </p:blipFill>
        <p:spPr bwMode="auto">
          <a:xfrm>
            <a:off x="6732382" y="395288"/>
            <a:ext cx="1846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07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2400" b="1" i="0" kern="1200">
          <a:solidFill>
            <a:srgbClr val="0065A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0065A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0065A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0065A4"/>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065A4"/>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65A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1"/>
            <a:ext cx="9144000" cy="6878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8713" y="1888284"/>
            <a:ext cx="9144000" cy="5009324"/>
          </a:xfrm>
          <a:prstGeom prst="rect">
            <a:avLst/>
          </a:prstGeom>
          <a:solidFill>
            <a:srgbClr val="0065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283335" y="4106268"/>
            <a:ext cx="6479665" cy="2523132"/>
          </a:xfrm>
          <a:prstGeom prst="rect">
            <a:avLst/>
          </a:prstGeom>
          <a:ln>
            <a:noFill/>
          </a:ln>
        </p:spPr>
        <p:txBody>
          <a:bodyPr/>
          <a:lstStyle>
            <a:lvl1pPr algn="r" defTabSz="457200" rtl="0" eaLnBrk="1" latinLnBrk="0" hangingPunct="1">
              <a:spcBef>
                <a:spcPct val="0"/>
              </a:spcBef>
              <a:buNone/>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mj-ea"/>
                <a:cs typeface="+mj-cs"/>
              </a:defRPr>
            </a:lvl1pPr>
          </a:lstStyle>
          <a:p>
            <a:pPr fontAlgn="auto">
              <a:spcAft>
                <a:spcPts val="0"/>
              </a:spcAft>
              <a:defRPr/>
            </a:pPr>
            <a:r>
              <a:rPr lang="en-US" sz="2800" dirty="0">
                <a:ln w="18415" cmpd="sng">
                  <a:noFill/>
                  <a:prstDash val="solid"/>
                </a:ln>
                <a:solidFill>
                  <a:schemeClr val="bg1"/>
                </a:solidFill>
                <a:effectLst/>
                <a:latin typeface="Arial" pitchFamily="34" charset="0"/>
                <a:cs typeface="Arial" pitchFamily="34" charset="0"/>
              </a:rPr>
              <a:t>[Venue/Audience]</a:t>
            </a:r>
          </a:p>
          <a:p>
            <a:pPr fontAlgn="auto">
              <a:spcAft>
                <a:spcPts val="0"/>
              </a:spcAft>
              <a:defRPr/>
            </a:pPr>
            <a:r>
              <a:rPr lang="en-US" sz="2800" dirty="0">
                <a:ln w="18415" cmpd="sng">
                  <a:noFill/>
                  <a:prstDash val="solid"/>
                </a:ln>
                <a:solidFill>
                  <a:schemeClr val="bg1"/>
                </a:solidFill>
                <a:effectLst/>
                <a:latin typeface="Arial" pitchFamily="34" charset="0"/>
                <a:cs typeface="Arial" pitchFamily="34" charset="0"/>
              </a:rPr>
              <a:t>[Date]</a:t>
            </a:r>
          </a:p>
          <a:p>
            <a:pPr fontAlgn="auto">
              <a:spcAft>
                <a:spcPts val="0"/>
              </a:spcAft>
              <a:defRPr/>
            </a:pPr>
            <a:r>
              <a:rPr lang="en-US" sz="2800" dirty="0">
                <a:ln w="18415" cmpd="sng">
                  <a:noFill/>
                  <a:prstDash val="solid"/>
                </a:ln>
                <a:solidFill>
                  <a:schemeClr val="bg1"/>
                </a:solidFill>
                <a:effectLst/>
                <a:latin typeface="Arial" pitchFamily="34" charset="0"/>
                <a:cs typeface="Arial" pitchFamily="34" charset="0"/>
              </a:rPr>
              <a:t>[Speaker name and title]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2282" y="240626"/>
            <a:ext cx="7784756" cy="1463040"/>
          </a:xfrm>
          <a:prstGeom prst="rect">
            <a:avLst/>
          </a:prstGeom>
          <a:noFill/>
          <a:ln>
            <a:noFill/>
          </a:ln>
        </p:spPr>
      </p:pic>
    </p:spTree>
    <p:extLst>
      <p:ext uri="{BB962C8B-B14F-4D97-AF65-F5344CB8AC3E}">
        <p14:creationId xmlns:p14="http://schemas.microsoft.com/office/powerpoint/2010/main" val="289715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Our Health Care</a:t>
            </a:r>
            <a:endParaRPr lang="en-US" dirty="0"/>
          </a:p>
        </p:txBody>
      </p:sp>
      <p:sp>
        <p:nvSpPr>
          <p:cNvPr id="3" name="Content Placeholder 2"/>
          <p:cNvSpPr>
            <a:spLocks noGrp="1"/>
          </p:cNvSpPr>
          <p:nvPr>
            <p:ph idx="1"/>
          </p:nvPr>
        </p:nvSpPr>
        <p:spPr/>
        <p:txBody>
          <a:bodyPr/>
          <a:lstStyle/>
          <a:p>
            <a:r>
              <a:rPr lang="en-US" dirty="0" smtClean="0">
                <a:solidFill>
                  <a:srgbClr val="FF0000"/>
                </a:solidFill>
              </a:rPr>
              <a:t>What facts “make the case” for the importance of nurses in your state?  These could be:</a:t>
            </a:r>
          </a:p>
          <a:p>
            <a:pPr lvl="1"/>
            <a:r>
              <a:rPr lang="en-US" dirty="0">
                <a:solidFill>
                  <a:srgbClr val="FF0000"/>
                </a:solidFill>
              </a:rPr>
              <a:t>Nursing shortages</a:t>
            </a:r>
          </a:p>
          <a:p>
            <a:pPr lvl="1"/>
            <a:r>
              <a:rPr lang="en-US" dirty="0">
                <a:solidFill>
                  <a:srgbClr val="FF0000"/>
                </a:solidFill>
              </a:rPr>
              <a:t>Nursing faculty shortages</a:t>
            </a:r>
          </a:p>
          <a:p>
            <a:pPr lvl="1"/>
            <a:r>
              <a:rPr lang="en-US" dirty="0">
                <a:solidFill>
                  <a:srgbClr val="FF0000"/>
                </a:solidFill>
              </a:rPr>
              <a:t>Primary care physician </a:t>
            </a:r>
            <a:r>
              <a:rPr lang="en-US" dirty="0" smtClean="0">
                <a:solidFill>
                  <a:srgbClr val="FF0000"/>
                </a:solidFill>
              </a:rPr>
              <a:t>shortages</a:t>
            </a:r>
          </a:p>
          <a:p>
            <a:pPr lvl="1"/>
            <a:r>
              <a:rPr lang="en-US" dirty="0" smtClean="0">
                <a:solidFill>
                  <a:srgbClr val="FF0000"/>
                </a:solidFill>
              </a:rPr>
              <a:t>Policy challenges, such as barriers to practice</a:t>
            </a:r>
          </a:p>
          <a:p>
            <a:pPr marL="457200" lvl="1" indent="0">
              <a:buNone/>
            </a:pPr>
            <a:endParaRPr lang="en-US" dirty="0">
              <a:solidFill>
                <a:srgbClr val="FF0000"/>
              </a:solidFill>
            </a:endParaRPr>
          </a:p>
        </p:txBody>
      </p:sp>
    </p:spTree>
    <p:extLst>
      <p:ext uri="{BB962C8B-B14F-4D97-AF65-F5344CB8AC3E}">
        <p14:creationId xmlns:p14="http://schemas.microsoft.com/office/powerpoint/2010/main" val="1629132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Content Placeholder 2"/>
          <p:cNvSpPr>
            <a:spLocks noGrp="1"/>
          </p:cNvSpPr>
          <p:nvPr>
            <p:ph idx="1"/>
          </p:nvPr>
        </p:nvSpPr>
        <p:spPr/>
        <p:txBody>
          <a:bodyPr/>
          <a:lstStyle/>
          <a:p>
            <a:pPr marL="0" indent="0">
              <a:buNone/>
            </a:pPr>
            <a:endParaRPr lang="en-US" dirty="0">
              <a:solidFill>
                <a:srgbClr val="FF0000"/>
              </a:solidFill>
            </a:endParaRPr>
          </a:p>
          <a:p>
            <a:pPr marL="0" indent="0" algn="ctr">
              <a:buNone/>
            </a:pPr>
            <a:r>
              <a:rPr lang="en-US" sz="3200" dirty="0">
                <a:latin typeface="Arial" pitchFamily="34" charset="0"/>
                <a:ea typeface="ＭＳ Ｐゴシック" pitchFamily="34" charset="-128"/>
                <a:cs typeface="Arial" pitchFamily="34" charset="0"/>
              </a:rPr>
              <a:t>Everyone in America can live a healthier life, supported by nurses as essential partners in providing care and promoting health equity and well-being.</a:t>
            </a:r>
            <a:endParaRPr lang="en-US" dirty="0">
              <a:solidFill>
                <a:srgbClr val="FF0000"/>
              </a:solidFill>
            </a:endParaRPr>
          </a:p>
        </p:txBody>
      </p:sp>
    </p:spTree>
    <p:extLst>
      <p:ext uri="{BB962C8B-B14F-4D97-AF65-F5344CB8AC3E}">
        <p14:creationId xmlns:p14="http://schemas.microsoft.com/office/powerpoint/2010/main" val="25758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Goals</a:t>
            </a:r>
            <a:endParaRPr lang="en-US" dirty="0"/>
          </a:p>
        </p:txBody>
      </p:sp>
      <p:sp>
        <p:nvSpPr>
          <p:cNvPr id="4" name="TextBox 3"/>
          <p:cNvSpPr txBox="1"/>
          <p:nvPr/>
        </p:nvSpPr>
        <p:spPr>
          <a:xfrm>
            <a:off x="6221577" y="3502873"/>
            <a:ext cx="2465223" cy="369332"/>
          </a:xfrm>
          <a:prstGeom prst="rect">
            <a:avLst/>
          </a:prstGeom>
          <a:noFill/>
        </p:spPr>
        <p:txBody>
          <a:bodyPr wrap="square" rtlCol="0">
            <a:spAutoFit/>
          </a:bodyPr>
          <a:lstStyle/>
          <a:p>
            <a:pPr algn="ctr"/>
            <a:r>
              <a:rPr lang="en-US" b="1" dirty="0" smtClean="0">
                <a:solidFill>
                  <a:srgbClr val="0065A4"/>
                </a:solidFill>
                <a:latin typeface="Arial"/>
                <a:cs typeface="Arial"/>
              </a:rPr>
              <a:t>Leadership</a:t>
            </a:r>
          </a:p>
        </p:txBody>
      </p:sp>
      <p:sp>
        <p:nvSpPr>
          <p:cNvPr id="5" name="TextBox 4"/>
          <p:cNvSpPr txBox="1"/>
          <p:nvPr/>
        </p:nvSpPr>
        <p:spPr>
          <a:xfrm>
            <a:off x="3402618" y="3532559"/>
            <a:ext cx="2328163" cy="369332"/>
          </a:xfrm>
          <a:prstGeom prst="rect">
            <a:avLst/>
          </a:prstGeom>
          <a:noFill/>
        </p:spPr>
        <p:txBody>
          <a:bodyPr wrap="square" rtlCol="0">
            <a:spAutoFit/>
          </a:bodyPr>
          <a:lstStyle/>
          <a:p>
            <a:pPr algn="ctr"/>
            <a:r>
              <a:rPr lang="en-US" b="1" dirty="0" smtClean="0">
                <a:solidFill>
                  <a:srgbClr val="0065A4"/>
                </a:solidFill>
                <a:latin typeface="Arial"/>
                <a:cs typeface="Arial"/>
              </a:rPr>
              <a:t> Practice &amp; Care</a:t>
            </a:r>
          </a:p>
        </p:txBody>
      </p:sp>
      <p:sp>
        <p:nvSpPr>
          <p:cNvPr id="6" name="TextBox 5"/>
          <p:cNvSpPr txBox="1"/>
          <p:nvPr/>
        </p:nvSpPr>
        <p:spPr>
          <a:xfrm>
            <a:off x="549230" y="3504604"/>
            <a:ext cx="2833660" cy="377028"/>
          </a:xfrm>
          <a:prstGeom prst="rect">
            <a:avLst/>
          </a:prstGeom>
          <a:noFill/>
        </p:spPr>
        <p:txBody>
          <a:bodyPr wrap="square" rtlCol="0">
            <a:spAutoFit/>
          </a:bodyPr>
          <a:lstStyle/>
          <a:p>
            <a:pPr algn="ctr"/>
            <a:r>
              <a:rPr lang="en-US" b="1" dirty="0" smtClean="0">
                <a:solidFill>
                  <a:srgbClr val="0065A4"/>
                </a:solidFill>
                <a:latin typeface="Arial"/>
                <a:cs typeface="Arial"/>
              </a:rPr>
              <a:t>Education </a:t>
            </a:r>
          </a:p>
        </p:txBody>
      </p:sp>
      <p:sp>
        <p:nvSpPr>
          <p:cNvPr id="7" name="TextBox 6"/>
          <p:cNvSpPr txBox="1"/>
          <p:nvPr/>
        </p:nvSpPr>
        <p:spPr>
          <a:xfrm>
            <a:off x="3122230" y="5757906"/>
            <a:ext cx="2866572" cy="646331"/>
          </a:xfrm>
          <a:prstGeom prst="rect">
            <a:avLst/>
          </a:prstGeom>
          <a:noFill/>
        </p:spPr>
        <p:txBody>
          <a:bodyPr wrap="square" rtlCol="0">
            <a:spAutoFit/>
          </a:bodyPr>
          <a:lstStyle/>
          <a:p>
            <a:pPr algn="ctr"/>
            <a:r>
              <a:rPr lang="en-US" b="1" dirty="0" smtClean="0">
                <a:solidFill>
                  <a:srgbClr val="0065A4"/>
                </a:solidFill>
                <a:latin typeface="Arial"/>
                <a:cs typeface="Arial"/>
              </a:rPr>
              <a:t>Interprofessional Collaboration</a:t>
            </a:r>
          </a:p>
        </p:txBody>
      </p:sp>
      <p:sp>
        <p:nvSpPr>
          <p:cNvPr id="8" name="TextBox 7"/>
          <p:cNvSpPr txBox="1"/>
          <p:nvPr/>
        </p:nvSpPr>
        <p:spPr>
          <a:xfrm>
            <a:off x="698216" y="5826961"/>
            <a:ext cx="2682876" cy="369332"/>
          </a:xfrm>
          <a:prstGeom prst="rect">
            <a:avLst/>
          </a:prstGeom>
          <a:noFill/>
        </p:spPr>
        <p:txBody>
          <a:bodyPr wrap="square" rtlCol="0">
            <a:spAutoFit/>
          </a:bodyPr>
          <a:lstStyle/>
          <a:p>
            <a:pPr algn="ctr"/>
            <a:r>
              <a:rPr lang="en-US" b="1" dirty="0" smtClean="0">
                <a:solidFill>
                  <a:srgbClr val="0065A4"/>
                </a:solidFill>
                <a:latin typeface="Arial"/>
                <a:cs typeface="Arial"/>
              </a:rPr>
              <a:t>Diversity</a:t>
            </a:r>
          </a:p>
        </p:txBody>
      </p:sp>
      <p:pic>
        <p:nvPicPr>
          <p:cNvPr id="9" name="Picture 8" descr="shutterstock_4638925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2235" y="1453565"/>
            <a:ext cx="2211139" cy="2047351"/>
          </a:xfrm>
          <a:prstGeom prst="rect">
            <a:avLst/>
          </a:prstGeom>
          <a:effectLst>
            <a:outerShdw blurRad="50800" dist="38100" dir="5400000" algn="t" rotWithShape="0">
              <a:prstClr val="black">
                <a:alpha val="40000"/>
              </a:prstClr>
            </a:outerShdw>
          </a:effectLst>
        </p:spPr>
      </p:pic>
      <p:pic>
        <p:nvPicPr>
          <p:cNvPr id="10" name="Picture 9" descr="BonnierRWJFJune2011-2355.JPG"/>
          <p:cNvPicPr>
            <a:picLocks noChangeAspect="1"/>
          </p:cNvPicPr>
          <p:nvPr/>
        </p:nvPicPr>
        <p:blipFill rotWithShape="1">
          <a:blip r:embed="rId4" cstate="print">
            <a:extLst>
              <a:ext uri="{28A0092B-C50C-407E-A947-70E740481C1C}">
                <a14:useLocalDpi xmlns:a14="http://schemas.microsoft.com/office/drawing/2010/main"/>
              </a:ext>
            </a:extLst>
          </a:blip>
          <a:srcRect l="13664"/>
          <a:stretch/>
        </p:blipFill>
        <p:spPr>
          <a:xfrm>
            <a:off x="826166" y="4052560"/>
            <a:ext cx="2208345" cy="1804342"/>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41147" y="1450529"/>
            <a:ext cx="2214419" cy="2050388"/>
          </a:xfrm>
          <a:prstGeom prst="rect">
            <a:avLst/>
          </a:prstGeom>
          <a:effectLst>
            <a:outerShdw blurRad="50800" dist="38100" dir="5400000" algn="t" rotWithShape="0">
              <a:prstClr val="black">
                <a:alpha val="40000"/>
              </a:prstClr>
            </a:outerShdw>
          </a:effectLst>
        </p:spPr>
      </p:pic>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flipH="1">
            <a:off x="826166" y="1450429"/>
            <a:ext cx="2167936" cy="205048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3" descr="C:\Users\mmacmillan\Pictures\Web photos\iStock Photos\iStock_000030086112Large.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r="-5673"/>
          <a:stretch/>
        </p:blipFill>
        <p:spPr bwMode="auto">
          <a:xfrm>
            <a:off x="3381092" y="4002511"/>
            <a:ext cx="2663553" cy="18043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974518" y="5837727"/>
            <a:ext cx="2866572" cy="369332"/>
          </a:xfrm>
          <a:prstGeom prst="rect">
            <a:avLst/>
          </a:prstGeom>
          <a:noFill/>
        </p:spPr>
        <p:txBody>
          <a:bodyPr wrap="square" rtlCol="0">
            <a:spAutoFit/>
          </a:bodyPr>
          <a:lstStyle/>
          <a:p>
            <a:pPr algn="ctr"/>
            <a:r>
              <a:rPr lang="en-US" b="1" dirty="0" smtClean="0">
                <a:solidFill>
                  <a:srgbClr val="0065A4"/>
                </a:solidFill>
                <a:latin typeface="Arial"/>
                <a:cs typeface="Arial"/>
              </a:rPr>
              <a:t>Workforce Data</a:t>
            </a:r>
          </a:p>
        </p:txBody>
      </p:sp>
      <p:sp>
        <p:nvSpPr>
          <p:cNvPr id="15" name="TextBox 14"/>
          <p:cNvSpPr txBox="1"/>
          <p:nvPr/>
        </p:nvSpPr>
        <p:spPr>
          <a:xfrm>
            <a:off x="6044645" y="4531188"/>
            <a:ext cx="2866572" cy="369332"/>
          </a:xfrm>
          <a:prstGeom prst="rect">
            <a:avLst/>
          </a:prstGeom>
          <a:noFill/>
        </p:spPr>
        <p:txBody>
          <a:bodyPr wrap="square" rtlCol="0">
            <a:spAutoFit/>
          </a:bodyPr>
          <a:lstStyle/>
          <a:p>
            <a:pPr algn="ctr"/>
            <a:r>
              <a:rPr lang="en-US" b="1" dirty="0" smtClean="0">
                <a:solidFill>
                  <a:srgbClr val="0065A4"/>
                </a:solidFill>
                <a:latin typeface="Arial"/>
                <a:cs typeface="Arial"/>
              </a:rPr>
              <a:t>Image to come</a:t>
            </a:r>
          </a:p>
        </p:txBody>
      </p:sp>
    </p:spTree>
    <p:extLst>
      <p:ext uri="{BB962C8B-B14F-4D97-AF65-F5344CB8AC3E}">
        <p14:creationId xmlns:p14="http://schemas.microsoft.com/office/powerpoint/2010/main" val="288385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a:t>Overview</a:t>
            </a:r>
          </a:p>
          <a:p>
            <a:r>
              <a:rPr lang="en-US" dirty="0" smtClean="0"/>
              <a:t>[NAME OF ACTION COALITION]’s Goals and Work</a:t>
            </a:r>
          </a:p>
          <a:p>
            <a:r>
              <a:rPr lang="en-US" dirty="0">
                <a:solidFill>
                  <a:schemeClr val="accent6"/>
                </a:solidFill>
              </a:rPr>
              <a:t>Your Role</a:t>
            </a:r>
          </a:p>
        </p:txBody>
      </p:sp>
    </p:spTree>
    <p:extLst>
      <p:ext uri="{BB962C8B-B14F-4D97-AF65-F5344CB8AC3E}">
        <p14:creationId xmlns:p14="http://schemas.microsoft.com/office/powerpoint/2010/main" val="250047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p:txBody>
          <a:bodyPr/>
          <a:lstStyle/>
          <a:p>
            <a:r>
              <a:rPr lang="en-US" dirty="0" smtClean="0">
                <a:solidFill>
                  <a:srgbClr val="FF0000"/>
                </a:solidFill>
              </a:rPr>
              <a:t>What initiatives or other priorities will donors/funders’ support help you expand, continue or launch?  What is the anticipated impact of each priority?</a:t>
            </a:r>
          </a:p>
          <a:p>
            <a:r>
              <a:rPr lang="en-US" dirty="0" smtClean="0">
                <a:solidFill>
                  <a:srgbClr val="FF0000"/>
                </a:solidFill>
              </a:rPr>
              <a:t>If no defined priorities exist, how would you describe what contributed support will allow you to accomplish that you wouldn’t otherwise be able to?</a:t>
            </a:r>
            <a:endParaRPr lang="en-US" dirty="0">
              <a:solidFill>
                <a:srgbClr val="FF0000"/>
              </a:solidFill>
            </a:endParaRPr>
          </a:p>
        </p:txBody>
      </p:sp>
    </p:spTree>
    <p:extLst>
      <p:ext uri="{BB962C8B-B14F-4D97-AF65-F5344CB8AC3E}">
        <p14:creationId xmlns:p14="http://schemas.microsoft.com/office/powerpoint/2010/main" val="225826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p:txBody>
          <a:bodyPr/>
          <a:lstStyle/>
          <a:p>
            <a:pPr marL="0" indent="0" algn="ctr">
              <a:buNone/>
            </a:pPr>
            <a:r>
              <a:rPr lang="en-US" sz="3800" dirty="0" smtClean="0"/>
              <a:t>The future of health care depends on the future of nursing, </a:t>
            </a:r>
            <a:br>
              <a:rPr lang="en-US" sz="3800" dirty="0" smtClean="0"/>
            </a:br>
            <a:r>
              <a:rPr lang="en-US" sz="3800" dirty="0" smtClean="0"/>
              <a:t>and the </a:t>
            </a:r>
            <a:r>
              <a:rPr lang="en-US" sz="3800" dirty="0"/>
              <a:t>future of nursing </a:t>
            </a:r>
            <a:r>
              <a:rPr lang="en-US" sz="3800" dirty="0" smtClean="0"/>
              <a:t/>
            </a:r>
            <a:br>
              <a:rPr lang="en-US" sz="3800" dirty="0" smtClean="0"/>
            </a:br>
            <a:r>
              <a:rPr lang="en-US" sz="3800" dirty="0" smtClean="0"/>
              <a:t>depends </a:t>
            </a:r>
            <a:r>
              <a:rPr lang="en-US" sz="3800" dirty="0"/>
              <a:t>on you. </a:t>
            </a:r>
          </a:p>
          <a:p>
            <a:endParaRPr lang="en-US" dirty="0"/>
          </a:p>
        </p:txBody>
      </p:sp>
    </p:spTree>
    <p:extLst>
      <p:ext uri="{BB962C8B-B14F-4D97-AF65-F5344CB8AC3E}">
        <p14:creationId xmlns:p14="http://schemas.microsoft.com/office/powerpoint/2010/main" val="70138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p:txBody>
          <a:bodyPr/>
          <a:lstStyle/>
          <a:p>
            <a:r>
              <a:rPr lang="en-US" dirty="0" smtClean="0">
                <a:solidFill>
                  <a:srgbClr val="FF0000"/>
                </a:solidFill>
              </a:rPr>
              <a:t>Insert website and/or contact information here</a:t>
            </a:r>
            <a:endParaRPr lang="en-US" dirty="0">
              <a:solidFill>
                <a:srgbClr val="FF0000"/>
              </a:solidFill>
            </a:endParaRPr>
          </a:p>
        </p:txBody>
      </p:sp>
    </p:spTree>
    <p:extLst>
      <p:ext uri="{BB962C8B-B14F-4D97-AF65-F5344CB8AC3E}">
        <p14:creationId xmlns:p14="http://schemas.microsoft.com/office/powerpoint/2010/main" val="352361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Overview</a:t>
            </a:r>
          </a:p>
          <a:p>
            <a:r>
              <a:rPr lang="en-US" dirty="0" smtClean="0"/>
              <a:t>[NAME OF ACTION COALITION]’s Goals and Work</a:t>
            </a:r>
          </a:p>
          <a:p>
            <a:r>
              <a:rPr lang="en-US" dirty="0" smtClean="0"/>
              <a:t>Your Role</a:t>
            </a:r>
            <a:endParaRPr lang="en-US" dirty="0"/>
          </a:p>
        </p:txBody>
      </p:sp>
    </p:spTree>
    <p:extLst>
      <p:ext uri="{BB962C8B-B14F-4D97-AF65-F5344CB8AC3E}">
        <p14:creationId xmlns:p14="http://schemas.microsoft.com/office/powerpoint/2010/main" val="374399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a:t>
            </a:r>
            <a:endParaRPr lang="en-US" dirty="0"/>
          </a:p>
        </p:txBody>
      </p:sp>
      <p:sp>
        <p:nvSpPr>
          <p:cNvPr id="3" name="Content Placeholder 2"/>
          <p:cNvSpPr>
            <a:spLocks noGrp="1"/>
          </p:cNvSpPr>
          <p:nvPr>
            <p:ph idx="1"/>
          </p:nvPr>
        </p:nvSpPr>
        <p:spPr>
          <a:xfrm>
            <a:off x="750473" y="1204415"/>
            <a:ext cx="7933503" cy="4525963"/>
          </a:xfrm>
        </p:spPr>
        <p:txBody>
          <a:bodyPr>
            <a:normAutofit/>
          </a:bodyPr>
          <a:lstStyle/>
          <a:p>
            <a:pPr marL="0" indent="0" algn="ctr">
              <a:buNone/>
            </a:pPr>
            <a:r>
              <a:rPr lang="en-US" sz="3600" dirty="0" smtClean="0"/>
              <a:t>Health care is changing dramatically.</a:t>
            </a:r>
            <a:endParaRPr lang="en-US" sz="3600" dirty="0"/>
          </a:p>
        </p:txBody>
      </p:sp>
      <p:sp>
        <p:nvSpPr>
          <p:cNvPr id="4" name="TextBox 5"/>
          <p:cNvSpPr txBox="1">
            <a:spLocks noChangeArrowheads="1"/>
          </p:cNvSpPr>
          <p:nvPr/>
        </p:nvSpPr>
        <p:spPr bwMode="auto">
          <a:xfrm>
            <a:off x="8216876" y="6402892"/>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fld id="{E4CF055C-4DB2-40B7-850A-73E7925EB8FF}" type="slidenum">
              <a:rPr lang="en-US" smtClean="0">
                <a:solidFill>
                  <a:srgbClr val="7C6A55"/>
                </a:solidFill>
                <a:ea typeface="+mn-ea"/>
                <a:cs typeface="Arial" pitchFamily="34" charset="0"/>
              </a:rPr>
              <a:pPr eaLnBrk="1" hangingPunct="1"/>
              <a:t>3</a:t>
            </a:fld>
            <a:endParaRPr lang="en-US" dirty="0" smtClean="0">
              <a:solidFill>
                <a:srgbClr val="7C6A55"/>
              </a:solidFill>
              <a:ea typeface="+mn-ea"/>
              <a:cs typeface="Arial" pitchFamily="34" charset="0"/>
            </a:endParaRPr>
          </a:p>
        </p:txBody>
      </p:sp>
      <p:pic>
        <p:nvPicPr>
          <p:cNvPr id="6" name="Picture 5" descr="Millions.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41667" y="3588948"/>
            <a:ext cx="3542309" cy="2790828"/>
          </a:xfrm>
          <a:prstGeom prst="rect">
            <a:avLst/>
          </a:prstGeom>
        </p:spPr>
      </p:pic>
      <p:pic>
        <p:nvPicPr>
          <p:cNvPr id="7" name="Picture 6" descr="PrimaryCare.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12744" y="3785713"/>
            <a:ext cx="3742816" cy="2272770"/>
          </a:xfrm>
          <a:prstGeom prst="rect">
            <a:avLst/>
          </a:prstGeom>
        </p:spPr>
      </p:pic>
      <p:pic>
        <p:nvPicPr>
          <p:cNvPr id="8" name="Picture 7" descr="HighCost.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46268" y="1727419"/>
            <a:ext cx="3358509" cy="2122366"/>
          </a:xfrm>
          <a:prstGeom prst="rect">
            <a:avLst/>
          </a:prstGeom>
        </p:spPr>
      </p:pic>
      <p:pic>
        <p:nvPicPr>
          <p:cNvPr id="9" name="Picture 8" descr="Aging.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95012" y="1978592"/>
            <a:ext cx="2773694" cy="1967564"/>
          </a:xfrm>
          <a:prstGeom prst="rect">
            <a:avLst/>
          </a:prstGeom>
        </p:spPr>
      </p:pic>
      <p:pic>
        <p:nvPicPr>
          <p:cNvPr id="10" name="Picture 9" descr="Lack.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618840" y="3849785"/>
            <a:ext cx="2673440" cy="1052827"/>
          </a:xfrm>
          <a:prstGeom prst="rect">
            <a:avLst/>
          </a:prstGeom>
        </p:spPr>
      </p:pic>
    </p:spTree>
    <p:extLst>
      <p:ext uri="{BB962C8B-B14F-4D97-AF65-F5344CB8AC3E}">
        <p14:creationId xmlns:p14="http://schemas.microsoft.com/office/powerpoint/2010/main" val="397765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Potential</a:t>
            </a:r>
            <a:endParaRPr lang="en-US" dirty="0"/>
          </a:p>
        </p:txBody>
      </p:sp>
      <p:sp>
        <p:nvSpPr>
          <p:cNvPr id="3" name="Content Placeholder 2"/>
          <p:cNvSpPr>
            <a:spLocks noGrp="1"/>
          </p:cNvSpPr>
          <p:nvPr>
            <p:ph idx="1"/>
          </p:nvPr>
        </p:nvSpPr>
        <p:spPr>
          <a:xfrm>
            <a:off x="872393" y="2165684"/>
            <a:ext cx="3897727" cy="3320399"/>
          </a:xfrm>
        </p:spPr>
        <p:txBody>
          <a:bodyPr>
            <a:normAutofit lnSpcReduction="10000"/>
          </a:bodyPr>
          <a:lstStyle/>
          <a:p>
            <a:pPr marL="0" indent="0" algn="ctr">
              <a:buNone/>
            </a:pPr>
            <a:r>
              <a:rPr lang="en-US" sz="3600" dirty="0" smtClean="0"/>
              <a:t>Nurses have the potential to lead us through this change and help build healthy communities.</a:t>
            </a:r>
          </a:p>
          <a:p>
            <a:pPr marL="0" indent="0" algn="ctr">
              <a:buNone/>
            </a:pPr>
            <a:endParaRPr lang="en-US" sz="3600" dirty="0" smtClean="0"/>
          </a:p>
        </p:txBody>
      </p:sp>
      <p:pic>
        <p:nvPicPr>
          <p:cNvPr id="4" name="Picture 2" descr="C:\Users\mmacmillan\Pictures\Web photos\iStock Photos\iStock_000018942803Medium.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06305" y="1905001"/>
            <a:ext cx="3542395" cy="384048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5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The future of health care in [STATE] depends on the future of </a:t>
            </a:r>
            <a:br>
              <a:rPr lang="en-US" sz="3600" dirty="0" smtClean="0"/>
            </a:br>
            <a:r>
              <a:rPr lang="en-US" sz="4800" dirty="0" smtClean="0">
                <a:solidFill>
                  <a:schemeClr val="accent6"/>
                </a:solidFill>
              </a:rPr>
              <a:t>nursing</a:t>
            </a:r>
            <a:r>
              <a:rPr lang="en-US" sz="3600" dirty="0" smtClean="0"/>
              <a:t>.</a:t>
            </a:r>
            <a:endParaRPr lang="en-US" sz="3600" dirty="0"/>
          </a:p>
        </p:txBody>
      </p:sp>
      <p:sp>
        <p:nvSpPr>
          <p:cNvPr id="4" name="TextBox 5"/>
          <p:cNvSpPr txBox="1">
            <a:spLocks noChangeArrowheads="1"/>
          </p:cNvSpPr>
          <p:nvPr/>
        </p:nvSpPr>
        <p:spPr bwMode="auto">
          <a:xfrm>
            <a:off x="8216876" y="6402892"/>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fld id="{E4CF055C-4DB2-40B7-850A-73E7925EB8FF}" type="slidenum">
              <a:rPr lang="en-US" smtClean="0">
                <a:solidFill>
                  <a:srgbClr val="7C6A55"/>
                </a:solidFill>
                <a:ea typeface="+mn-ea"/>
                <a:cs typeface="Arial" pitchFamily="34" charset="0"/>
              </a:rPr>
              <a:pPr eaLnBrk="1" hangingPunct="1"/>
              <a:t>5</a:t>
            </a:fld>
            <a:endParaRPr lang="en-US" dirty="0" smtClean="0">
              <a:solidFill>
                <a:srgbClr val="7C6A55"/>
              </a:solidFill>
              <a:ea typeface="+mn-ea"/>
              <a:cs typeface="Arial" pitchFamily="34" charset="0"/>
            </a:endParaRPr>
          </a:p>
        </p:txBody>
      </p:sp>
      <p:pic>
        <p:nvPicPr>
          <p:cNvPr id="5" name="Picture 4" descr="shutterstock_79582264.png"/>
          <p:cNvPicPr>
            <a:picLocks noChangeAspect="1"/>
          </p:cNvPicPr>
          <p:nvPr/>
        </p:nvPicPr>
        <p:blipFill rotWithShape="1">
          <a:blip r:embed="rId3" cstate="print">
            <a:extLst>
              <a:ext uri="{28A0092B-C50C-407E-A947-70E740481C1C}">
                <a14:useLocalDpi xmlns:a14="http://schemas.microsoft.com/office/drawing/2010/main"/>
              </a:ext>
            </a:extLst>
          </a:blip>
          <a:srcRect t="11119" b="9804"/>
          <a:stretch/>
        </p:blipFill>
        <p:spPr>
          <a:xfrm>
            <a:off x="3060415" y="3810913"/>
            <a:ext cx="3000486" cy="21272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06182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At [NAME OF ACTION COALITION], our fundamental </a:t>
            </a:r>
            <a:r>
              <a:rPr lang="en-US" sz="3600" dirty="0"/>
              <a:t>goal is to </a:t>
            </a:r>
            <a:r>
              <a:rPr lang="en-US" sz="3600" dirty="0" smtClean="0"/>
              <a:t>promote a </a:t>
            </a:r>
            <a:r>
              <a:rPr lang="en-US" sz="3600" b="1" dirty="0" smtClean="0">
                <a:solidFill>
                  <a:schemeClr val="accent6"/>
                </a:solidFill>
              </a:rPr>
              <a:t>culture of health</a:t>
            </a:r>
            <a:r>
              <a:rPr lang="en-US" sz="3600" dirty="0" smtClean="0"/>
              <a:t>, ensuring that consumers get </a:t>
            </a:r>
            <a:r>
              <a:rPr lang="en-US" sz="3600" dirty="0"/>
              <a:t>the </a:t>
            </a:r>
            <a:r>
              <a:rPr lang="en-US" sz="3600" b="1" dirty="0">
                <a:solidFill>
                  <a:schemeClr val="accent6"/>
                </a:solidFill>
              </a:rPr>
              <a:t>care</a:t>
            </a:r>
            <a:r>
              <a:rPr lang="en-US" sz="3600" dirty="0">
                <a:solidFill>
                  <a:schemeClr val="accent6"/>
                </a:solidFill>
              </a:rPr>
              <a:t> </a:t>
            </a:r>
            <a:r>
              <a:rPr lang="en-US" sz="3600" dirty="0"/>
              <a:t>they need, </a:t>
            </a:r>
            <a:r>
              <a:rPr lang="en-US" sz="3600" b="1" dirty="0">
                <a:solidFill>
                  <a:schemeClr val="accent6"/>
                </a:solidFill>
              </a:rPr>
              <a:t>when</a:t>
            </a:r>
            <a:r>
              <a:rPr lang="en-US" sz="3600" dirty="0"/>
              <a:t> and </a:t>
            </a:r>
            <a:r>
              <a:rPr lang="en-US" sz="3600" b="1" dirty="0">
                <a:solidFill>
                  <a:schemeClr val="accent6"/>
                </a:solidFill>
              </a:rPr>
              <a:t>where</a:t>
            </a:r>
            <a:r>
              <a:rPr lang="en-US" sz="3600" dirty="0"/>
              <a:t> they </a:t>
            </a:r>
            <a:r>
              <a:rPr lang="en-US" sz="3600" dirty="0" smtClean="0"/>
              <a:t>need it.</a:t>
            </a:r>
          </a:p>
          <a:p>
            <a:pPr marL="0" indent="0" algn="ctr">
              <a:buNone/>
            </a:pPr>
            <a:endParaRPr lang="en-US" sz="3600" dirty="0"/>
          </a:p>
          <a:p>
            <a:pPr marL="0" indent="0" algn="ctr">
              <a:buNone/>
            </a:pPr>
            <a:r>
              <a:rPr lang="en-US" sz="3600" dirty="0" smtClean="0"/>
              <a:t>We can’t do that without </a:t>
            </a:r>
            <a:r>
              <a:rPr lang="en-US" sz="3600" b="1" dirty="0" smtClean="0">
                <a:solidFill>
                  <a:schemeClr val="accent6"/>
                </a:solidFill>
              </a:rPr>
              <a:t>nurses</a:t>
            </a:r>
            <a:r>
              <a:rPr lang="en-US" sz="3600" dirty="0" smtClean="0"/>
              <a:t>.</a:t>
            </a:r>
            <a:endParaRPr lang="en-US" dirty="0"/>
          </a:p>
        </p:txBody>
      </p:sp>
    </p:spTree>
    <p:extLst>
      <p:ext uri="{BB962C8B-B14F-4D97-AF65-F5344CB8AC3E}">
        <p14:creationId xmlns:p14="http://schemas.microsoft.com/office/powerpoint/2010/main" val="403954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a:t>
            </a:r>
            <a:endParaRPr lang="en-US" dirty="0"/>
          </a:p>
        </p:txBody>
      </p:sp>
      <p:sp>
        <p:nvSpPr>
          <p:cNvPr id="3" name="Content Placeholder 2"/>
          <p:cNvSpPr>
            <a:spLocks noGrp="1"/>
          </p:cNvSpPr>
          <p:nvPr>
            <p:ph idx="1"/>
          </p:nvPr>
        </p:nvSpPr>
        <p:spPr/>
        <p:txBody>
          <a:bodyPr>
            <a:normAutofit/>
          </a:bodyPr>
          <a:lstStyle/>
          <a:p>
            <a:pPr marL="0" indent="0" algn="ctr">
              <a:buNone/>
            </a:pPr>
            <a:r>
              <a:rPr lang="en-US" sz="4200" dirty="0" smtClean="0"/>
              <a:t>And we can’t do it without you.</a:t>
            </a:r>
            <a:endParaRPr lang="en-US" sz="42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41815" y="2871343"/>
            <a:ext cx="2374109" cy="323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4183" y="2871343"/>
            <a:ext cx="2130552" cy="325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58411" y="2850079"/>
            <a:ext cx="2130552" cy="325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a:t>Overview</a:t>
            </a:r>
          </a:p>
          <a:p>
            <a:r>
              <a:rPr lang="en-US" dirty="0" smtClean="0">
                <a:solidFill>
                  <a:schemeClr val="accent6"/>
                </a:solidFill>
              </a:rPr>
              <a:t>[NAME OF ACTION COALITION]’s Goals and Work</a:t>
            </a:r>
          </a:p>
          <a:p>
            <a:r>
              <a:rPr lang="en-US" dirty="0"/>
              <a:t>Your Role</a:t>
            </a:r>
            <a:endParaRPr lang="en-US" b="1" dirty="0"/>
          </a:p>
        </p:txBody>
      </p:sp>
    </p:spTree>
    <p:extLst>
      <p:ext uri="{BB962C8B-B14F-4D97-AF65-F5344CB8AC3E}">
        <p14:creationId xmlns:p14="http://schemas.microsoft.com/office/powerpoint/2010/main" val="232786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Our Health</a:t>
            </a:r>
            <a:endParaRPr lang="en-US" dirty="0"/>
          </a:p>
        </p:txBody>
      </p:sp>
      <p:sp>
        <p:nvSpPr>
          <p:cNvPr id="3" name="Content Placeholder 2"/>
          <p:cNvSpPr>
            <a:spLocks noGrp="1"/>
          </p:cNvSpPr>
          <p:nvPr>
            <p:ph idx="1"/>
          </p:nvPr>
        </p:nvSpPr>
        <p:spPr/>
        <p:txBody>
          <a:bodyPr/>
          <a:lstStyle/>
          <a:p>
            <a:r>
              <a:rPr lang="en-US" dirty="0" smtClean="0">
                <a:solidFill>
                  <a:srgbClr val="FF0000"/>
                </a:solidFill>
              </a:rPr>
              <a:t>What facts give a snapshot of the health of your state’s population and demand for care?  These could be:</a:t>
            </a:r>
          </a:p>
          <a:p>
            <a:pPr lvl="1"/>
            <a:r>
              <a:rPr lang="en-US" dirty="0" smtClean="0">
                <a:solidFill>
                  <a:srgbClr val="FF0000"/>
                </a:solidFill>
              </a:rPr>
              <a:t>Disease incidence ratings</a:t>
            </a:r>
          </a:p>
          <a:p>
            <a:pPr lvl="1"/>
            <a:r>
              <a:rPr lang="en-US" dirty="0" smtClean="0">
                <a:solidFill>
                  <a:srgbClr val="FF0000"/>
                </a:solidFill>
              </a:rPr>
              <a:t>ACA-related demand among newly insured</a:t>
            </a:r>
          </a:p>
          <a:p>
            <a:pPr lvl="1"/>
            <a:r>
              <a:rPr lang="en-US" dirty="0" smtClean="0">
                <a:solidFill>
                  <a:srgbClr val="FF0000"/>
                </a:solidFill>
              </a:rPr>
              <a:t>Demographics, particularly population growth or significant senior population</a:t>
            </a:r>
            <a:endParaRPr lang="en-US" dirty="0">
              <a:solidFill>
                <a:srgbClr val="FF0000"/>
              </a:solidFill>
            </a:endParaRPr>
          </a:p>
        </p:txBody>
      </p:sp>
    </p:spTree>
    <p:extLst>
      <p:ext uri="{BB962C8B-B14F-4D97-AF65-F5344CB8AC3E}">
        <p14:creationId xmlns:p14="http://schemas.microsoft.com/office/powerpoint/2010/main" val="351665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12375</TotalTime>
  <Words>1843</Words>
  <Application>Microsoft Office PowerPoint</Application>
  <PresentationFormat>On-screen Show (4:3)</PresentationFormat>
  <Paragraphs>153</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Calibri</vt:lpstr>
      <vt:lpstr>Office Theme</vt:lpstr>
      <vt:lpstr>PowerPoint Presentation</vt:lpstr>
      <vt:lpstr>Topics</vt:lpstr>
      <vt:lpstr>The Reality</vt:lpstr>
      <vt:lpstr>The Potential</vt:lpstr>
      <vt:lpstr>The Solution</vt:lpstr>
      <vt:lpstr>The Solution</vt:lpstr>
      <vt:lpstr>Your Role</vt:lpstr>
      <vt:lpstr>Topics</vt:lpstr>
      <vt:lpstr>Snapshot: Our Health</vt:lpstr>
      <vt:lpstr>Snapshot: Our Health Care</vt:lpstr>
      <vt:lpstr>Our Vision</vt:lpstr>
      <vt:lpstr>Our Goals</vt:lpstr>
      <vt:lpstr>Topics</vt:lpstr>
      <vt:lpstr>How You Can Help</vt:lpstr>
      <vt:lpstr>How You Can Help</vt:lpstr>
      <vt:lpstr>How You Can Help</vt:lpstr>
    </vt:vector>
  </TitlesOfParts>
  <Company>IQ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Koman</dc:creator>
  <cp:lastModifiedBy>Aidan McCallion</cp:lastModifiedBy>
  <cp:revision>201</cp:revision>
  <cp:lastPrinted>2013-01-03T17:09:02Z</cp:lastPrinted>
  <dcterms:created xsi:type="dcterms:W3CDTF">2012-11-19T19:53:57Z</dcterms:created>
  <dcterms:modified xsi:type="dcterms:W3CDTF">2020-04-07T18:02:49Z</dcterms:modified>
</cp:coreProperties>
</file>