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9144000" cy="6858000"/>
  <p:notesSz cx="9144000" cy="6858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5940" y="-43180"/>
            <a:ext cx="8072119" cy="7575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5919" y="1670050"/>
            <a:ext cx="8392160" cy="43059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How </a:t>
            </a:r>
            <a:r>
              <a:rPr dirty="0" spc="-10"/>
              <a:t>Closely </a:t>
            </a:r>
            <a:r>
              <a:rPr dirty="0" spc="-5"/>
              <a:t>Do </a:t>
            </a:r>
            <a:r>
              <a:rPr dirty="0" spc="-10"/>
              <a:t>Louisiana’s </a:t>
            </a:r>
            <a:r>
              <a:rPr dirty="0" spc="-5"/>
              <a:t>RN Graduates </a:t>
            </a:r>
            <a:r>
              <a:rPr dirty="0" spc="-10"/>
              <a:t>Reflect </a:t>
            </a:r>
            <a:r>
              <a:rPr dirty="0" spc="-5"/>
              <a:t>the  </a:t>
            </a:r>
            <a:r>
              <a:rPr dirty="0" spc="-10"/>
              <a:t>State’s</a:t>
            </a:r>
            <a:r>
              <a:rPr dirty="0" spc="-5"/>
              <a:t> Diversity?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64540" y="780415"/>
            <a:ext cx="7600315" cy="7569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dirty="0" sz="1600" spc="-5">
                <a:latin typeface="Arial"/>
                <a:cs typeface="Arial"/>
              </a:rPr>
              <a:t>This chart </a:t>
            </a:r>
            <a:r>
              <a:rPr dirty="0" sz="1600" spc="-10">
                <a:latin typeface="Arial"/>
                <a:cs typeface="Arial"/>
              </a:rPr>
              <a:t>compares </a:t>
            </a:r>
            <a:r>
              <a:rPr dirty="0" sz="1600" spc="-5">
                <a:latin typeface="Arial"/>
                <a:cs typeface="Arial"/>
              </a:rPr>
              <a:t>the racial </a:t>
            </a:r>
            <a:r>
              <a:rPr dirty="0" sz="1600" spc="-10">
                <a:latin typeface="Arial"/>
                <a:cs typeface="Arial"/>
              </a:rPr>
              <a:t>and </a:t>
            </a:r>
            <a:r>
              <a:rPr dirty="0" sz="1600" spc="-5">
                <a:latin typeface="Arial"/>
                <a:cs typeface="Arial"/>
              </a:rPr>
              <a:t>ethnic composition of </a:t>
            </a:r>
            <a:r>
              <a:rPr dirty="0" sz="1600" spc="-10">
                <a:latin typeface="Arial"/>
                <a:cs typeface="Arial"/>
              </a:rPr>
              <a:t>Louisiana’s </a:t>
            </a:r>
            <a:r>
              <a:rPr dirty="0" sz="1600" spc="-5">
                <a:latin typeface="Arial"/>
                <a:cs typeface="Arial"/>
              </a:rPr>
              <a:t>general  population </a:t>
            </a:r>
            <a:r>
              <a:rPr dirty="0" sz="1600" spc="-10">
                <a:latin typeface="Arial"/>
                <a:cs typeface="Arial"/>
              </a:rPr>
              <a:t>with </a:t>
            </a:r>
            <a:r>
              <a:rPr dirty="0" sz="1600" spc="-5">
                <a:latin typeface="Arial"/>
                <a:cs typeface="Arial"/>
              </a:rPr>
              <a:t>that of its RN graduates of pre-licensure nursing education programs  from </a:t>
            </a:r>
            <a:r>
              <a:rPr dirty="0" sz="1600" spc="-35">
                <a:latin typeface="Arial"/>
                <a:cs typeface="Arial"/>
              </a:rPr>
              <a:t>2011 </a:t>
            </a:r>
            <a:r>
              <a:rPr dirty="0" sz="1600" spc="-5">
                <a:latin typeface="Arial"/>
                <a:cs typeface="Arial"/>
              </a:rPr>
              <a:t>to</a:t>
            </a:r>
            <a:r>
              <a:rPr dirty="0" sz="1600" spc="80">
                <a:latin typeface="Arial"/>
                <a:cs typeface="Arial"/>
              </a:rPr>
              <a:t> </a:t>
            </a:r>
            <a:r>
              <a:rPr dirty="0" sz="1600" spc="-5">
                <a:latin typeface="Arial"/>
                <a:cs typeface="Arial"/>
              </a:rPr>
              <a:t>2018.</a:t>
            </a:r>
            <a:endParaRPr sz="16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975" y="6356096"/>
            <a:ext cx="498348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i="1">
                <a:latin typeface="Arial"/>
                <a:cs typeface="Arial"/>
              </a:rPr>
              <a:t>Non-U.S. residents and unknown ethnicities excluded, </a:t>
            </a:r>
            <a:r>
              <a:rPr dirty="0" sz="1000" i="1">
                <a:latin typeface="Arial"/>
                <a:cs typeface="Arial"/>
              </a:rPr>
              <a:t>so </a:t>
            </a:r>
            <a:r>
              <a:rPr dirty="0" sz="1000" spc="-5" i="1">
                <a:latin typeface="Arial"/>
                <a:cs typeface="Arial"/>
              </a:rPr>
              <a:t>percentages may not total</a:t>
            </a:r>
            <a:r>
              <a:rPr dirty="0" sz="1000" spc="-30" i="1">
                <a:latin typeface="Arial"/>
                <a:cs typeface="Arial"/>
              </a:rPr>
              <a:t> </a:t>
            </a:r>
            <a:r>
              <a:rPr dirty="0" sz="1000" spc="-5" i="1">
                <a:latin typeface="Arial"/>
                <a:cs typeface="Arial"/>
              </a:rPr>
              <a:t>100.</a:t>
            </a:r>
            <a:endParaRPr sz="1000">
              <a:latin typeface="Arial"/>
              <a:cs typeface="Arial"/>
            </a:endParaRPr>
          </a:p>
        </p:txBody>
      </p:sp>
      <p:graphicFrame>
        <p:nvGraphicFramePr>
          <p:cNvPr id="5" name="object 5"/>
          <p:cNvGraphicFramePr>
            <a:graphicFrameLocks noGrp="1"/>
          </p:cNvGraphicFramePr>
          <p:nvPr/>
        </p:nvGraphicFramePr>
        <p:xfrm>
          <a:off x="382270" y="1670050"/>
          <a:ext cx="8385809" cy="43059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73225"/>
                <a:gridCol w="1673225"/>
                <a:gridCol w="1673225"/>
                <a:gridCol w="1673225"/>
                <a:gridCol w="1673225"/>
              </a:tblGrid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lnT w="12700">
                      <a:solidFill>
                        <a:srgbClr val="FFFFFF"/>
                      </a:solidFill>
                      <a:prstDash val="solid"/>
                    </a:lnT>
                    <a:solidFill>
                      <a:srgbClr val="4F81B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2011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0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2018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143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FFFFFF"/>
                      </a:solidFill>
                      <a:prstDash val="solid"/>
                    </a:lnL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284" marR="320675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 marL="502920" marR="320040" indent="-175260">
                        <a:lnSpc>
                          <a:spcPct val="114500"/>
                        </a:lnSpc>
                        <a:spcBef>
                          <a:spcPts val="210"/>
                        </a:spcBef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Nursing</a:t>
                      </a:r>
                      <a:r>
                        <a:rPr dirty="0" sz="1100" spc="-7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school 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graduates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667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General</a:t>
                      </a:r>
                      <a:r>
                        <a:rPr dirty="0" sz="1100" spc="-4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population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27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175">
                      <a:solidFill>
                        <a:srgbClr val="FFFFFF"/>
                      </a:solidFill>
                      <a:prstDash val="solid"/>
                    </a:lnT>
                    <a:lnB w="38100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White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75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68.1%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66.7%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58.6%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381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518795" marR="295910" indent="-216535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Black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African  American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375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18.0%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32.0%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22.7%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32.3%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Asian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3.9%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Hispanic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</a:t>
                      </a:r>
                      <a:r>
                        <a:rPr dirty="0" sz="1100" spc="-4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Latino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2.1%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4.4%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3.8%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5.2%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1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 spc="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Two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more</a:t>
                      </a:r>
                      <a:r>
                        <a:rPr dirty="0" sz="1100" spc="-9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races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19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1.2%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1.8%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1.5%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339090" marR="197485" indent="-134620">
                        <a:lnSpc>
                          <a:spcPct val="114500"/>
                        </a:lnSpc>
                        <a:spcBef>
                          <a:spcPts val="215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American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Indian</a:t>
                      </a:r>
                      <a:r>
                        <a:rPr dirty="0" sz="1100" spc="-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or  </a:t>
                      </a:r>
                      <a:r>
                        <a:rPr dirty="0" sz="1100" spc="-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Alaskan</a:t>
                      </a:r>
                      <a:r>
                        <a:rPr dirty="0" sz="1100" spc="1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305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0.3%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0D7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1.1%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0.6%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5715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C5D9F0"/>
                    </a:solidFill>
                  </a:tcPr>
                </a:tc>
              </a:tr>
              <a:tr h="477012">
                <a:tc>
                  <a:txBody>
                    <a:bodyPr/>
                    <a:lstStyle/>
                    <a:p>
                      <a:pPr marL="130175" marR="122555" indent="85090">
                        <a:lnSpc>
                          <a:spcPct val="114500"/>
                        </a:lnSpc>
                        <a:spcBef>
                          <a:spcPts val="220"/>
                        </a:spcBef>
                      </a:pPr>
                      <a:r>
                        <a:rPr dirty="0" sz="1100" spc="-5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Native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Hawaiian or  other Pacific</a:t>
                      </a:r>
                      <a:r>
                        <a:rPr dirty="0" sz="1100" spc="-13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dirty="0" sz="1100" b="1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Islander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27940">
                    <a:lnL w="12700">
                      <a:solidFill>
                        <a:srgbClr val="FFFFFF"/>
                      </a:solidFill>
                      <a:prstDash val="solid"/>
                    </a:lnL>
                    <a:lnR w="38100">
                      <a:solidFill>
                        <a:srgbClr val="FFFFFF"/>
                      </a:solidFill>
                      <a:prstDash val="solid"/>
                    </a:lnR>
                    <a:lnB w="3175">
                      <a:solidFill>
                        <a:srgbClr val="FFFFFF"/>
                      </a:solidFill>
                      <a:prstDash val="solid"/>
                    </a:lnB>
                    <a:solidFill>
                      <a:srgbClr val="4F81BC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564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381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35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28575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E9ECF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0.1%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28575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100">
                          <a:latin typeface="Arial"/>
                          <a:cs typeface="Arial"/>
                        </a:rPr>
                        <a:t>0.04%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B="0" marT="6350">
                    <a:lnL w="12700">
                      <a:solidFill>
                        <a:srgbClr val="FFFFFF"/>
                      </a:solidFill>
                      <a:prstDash val="solid"/>
                    </a:lnL>
                    <a:lnR w="12700">
                      <a:solidFill>
                        <a:srgbClr val="FFFFFF"/>
                      </a:solidFill>
                      <a:prstDash val="solid"/>
                    </a:lnR>
                    <a:lnT w="12700">
                      <a:solidFill>
                        <a:srgbClr val="FFFFFF"/>
                      </a:solidFill>
                      <a:prstDash val="solid"/>
                    </a:lnT>
                    <a:lnB w="12700">
                      <a:solidFill>
                        <a:srgbClr val="FFFFFF"/>
                      </a:solidFill>
                      <a:prstDash val="solid"/>
                    </a:lnB>
                    <a:solidFill>
                      <a:srgbClr val="DCE6F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Aidan McCallion</dc:creator>
  <dc:title>How Closely Do Alabama’s RN Graduates Reflect the State’s Diversity?</dc:title>
  <dcterms:created xsi:type="dcterms:W3CDTF">2020-01-30T20:45:48Z</dcterms:created>
  <dcterms:modified xsi:type="dcterms:W3CDTF">2020-01-30T20:45:48Z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2020-01-30T00:00:00Z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2020-01-30T00:00:00Z</vt:filetime>
  </property>
</Properties>
</file>