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-43180"/>
            <a:ext cx="8072119" cy="757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8300" y="1670050"/>
            <a:ext cx="8407400" cy="43059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How Closely Do </a:t>
            </a:r>
            <a:r>
              <a:rPr dirty="0" spc="-15"/>
              <a:t>West Virginia’s </a:t>
            </a:r>
            <a:r>
              <a:rPr dirty="0" spc="-5"/>
              <a:t>RN </a:t>
            </a:r>
            <a:r>
              <a:rPr dirty="0"/>
              <a:t>Graduates </a:t>
            </a:r>
            <a:r>
              <a:rPr dirty="0" spc="-5"/>
              <a:t>Reflect </a:t>
            </a:r>
            <a:r>
              <a:rPr dirty="0"/>
              <a:t>the  </a:t>
            </a:r>
            <a:r>
              <a:rPr dirty="0" spc="-10"/>
              <a:t>State’s</a:t>
            </a:r>
            <a:r>
              <a:rPr dirty="0" spc="-5"/>
              <a:t> Diversity?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780415"/>
            <a:ext cx="7600315" cy="7569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Arial"/>
                <a:cs typeface="Arial"/>
              </a:rPr>
              <a:t>This chart compares the racial and ethnic composition of </a:t>
            </a:r>
            <a:r>
              <a:rPr dirty="0" sz="1600" spc="-10">
                <a:latin typeface="Arial"/>
                <a:cs typeface="Arial"/>
              </a:rPr>
              <a:t>West Virginia’s </a:t>
            </a:r>
            <a:r>
              <a:rPr dirty="0" sz="1600" spc="-5">
                <a:latin typeface="Arial"/>
                <a:cs typeface="Arial"/>
              </a:rPr>
              <a:t>general  population </a:t>
            </a:r>
            <a:r>
              <a:rPr dirty="0" sz="1600" spc="-10">
                <a:latin typeface="Arial"/>
                <a:cs typeface="Arial"/>
              </a:rPr>
              <a:t>with </a:t>
            </a:r>
            <a:r>
              <a:rPr dirty="0" sz="1600" spc="-5">
                <a:latin typeface="Arial"/>
                <a:cs typeface="Arial"/>
              </a:rPr>
              <a:t>that of its RN graduates of pre-licensure nursing education programs  from </a:t>
            </a:r>
            <a:r>
              <a:rPr dirty="0" sz="1600" spc="-35">
                <a:latin typeface="Arial"/>
                <a:cs typeface="Arial"/>
              </a:rPr>
              <a:t>2011 </a:t>
            </a:r>
            <a:r>
              <a:rPr dirty="0" sz="1600" spc="-5">
                <a:latin typeface="Arial"/>
                <a:cs typeface="Arial"/>
              </a:rPr>
              <a:t>to</a:t>
            </a:r>
            <a:r>
              <a:rPr dirty="0" sz="1600" spc="80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2018.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36975" y="6356096"/>
            <a:ext cx="498348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i="1">
                <a:latin typeface="Arial"/>
                <a:cs typeface="Arial"/>
              </a:rPr>
              <a:t>Non-U.S. residents and unknown ethnicities excluded, </a:t>
            </a:r>
            <a:r>
              <a:rPr dirty="0" sz="1000" i="1">
                <a:latin typeface="Arial"/>
                <a:cs typeface="Arial"/>
              </a:rPr>
              <a:t>so </a:t>
            </a:r>
            <a:r>
              <a:rPr dirty="0" sz="1000" spc="-5" i="1">
                <a:latin typeface="Arial"/>
                <a:cs typeface="Arial"/>
              </a:rPr>
              <a:t>percentages may not total</a:t>
            </a:r>
            <a:r>
              <a:rPr dirty="0" sz="1000" spc="-3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100.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74650" y="1670050"/>
          <a:ext cx="8401050" cy="43059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6400"/>
                <a:gridCol w="1676400"/>
                <a:gridCol w="1676400"/>
                <a:gridCol w="1676400"/>
                <a:gridCol w="1676400"/>
              </a:tblGrid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4F81B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03555" marR="322580" indent="-175895">
                        <a:lnSpc>
                          <a:spcPct val="114500"/>
                        </a:lnSpc>
                        <a:spcBef>
                          <a:spcPts val="21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04190" marR="321945" indent="-175260">
                        <a:lnSpc>
                          <a:spcPct val="114500"/>
                        </a:lnSpc>
                        <a:spcBef>
                          <a:spcPts val="21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White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3881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93.9%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93.0%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3944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92.2%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92.1%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marL="520065" marR="297815" indent="-217170">
                        <a:lnSpc>
                          <a:spcPct val="114500"/>
                        </a:lnSpc>
                        <a:spcBef>
                          <a:spcPts val="21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Black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100" spc="-9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African  American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881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945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25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Asian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881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945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25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Hispanic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100" spc="-4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Latino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881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945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25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1">
                <a:tc>
                  <a:txBody>
                    <a:bodyPr/>
                    <a:lstStyle/>
                    <a:p>
                      <a:pPr marL="340360" marR="199390" indent="-134620">
                        <a:lnSpc>
                          <a:spcPct val="114500"/>
                        </a:lnSpc>
                        <a:spcBef>
                          <a:spcPts val="21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American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Indian</a:t>
                      </a:r>
                      <a:r>
                        <a:rPr dirty="0" sz="1100" spc="-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Alaskan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881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945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25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marL="131445" marR="124460" indent="85090">
                        <a:lnSpc>
                          <a:spcPct val="114500"/>
                        </a:lnSpc>
                        <a:spcBef>
                          <a:spcPts val="21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Hawaiian or  other Pacific</a:t>
                      </a:r>
                      <a:r>
                        <a:rPr dirty="0" sz="1100" spc="-1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Islander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881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0.02%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945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317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Two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more</a:t>
                      </a:r>
                      <a:r>
                        <a:rPr dirty="0" sz="1100" spc="-9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races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881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945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25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Aidan McCallion</dc:creator>
  <dc:title>How Closely Do Alabama’s RN Graduates Reflect the State’s Diversity?</dc:title>
  <dcterms:created xsi:type="dcterms:W3CDTF">2020-01-30T21:18:49Z</dcterms:created>
  <dcterms:modified xsi:type="dcterms:W3CDTF">2020-01-30T21:18:49Z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2020-01-30T00:00:00Z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2020-01-30T00:00:00Z</vt:filetime>
  </property>
</Properties>
</file>